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docProps/custom.xml" ContentType="application/vnd.openxmlformats-officedocument.custom-properties+xml"/>
  <Override PartName="/ppt/slides/slide129.xml" ContentType="application/vnd.openxmlformats-officedocument.presentationml.slide+xml"/>
  <Override PartName="/ppt/notesSlides/notesSlide12.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143"/>
  </p:notesMasterIdLst>
  <p:sldIdLst>
    <p:sldId id="451" r:id="rId2"/>
    <p:sldId id="257" r:id="rId3"/>
    <p:sldId id="452" r:id="rId4"/>
    <p:sldId id="453" r:id="rId5"/>
    <p:sldId id="309" r:id="rId6"/>
    <p:sldId id="454" r:id="rId7"/>
    <p:sldId id="407" r:id="rId8"/>
    <p:sldId id="464" r:id="rId9"/>
    <p:sldId id="456" r:id="rId10"/>
    <p:sldId id="458" r:id="rId11"/>
    <p:sldId id="457" r:id="rId12"/>
    <p:sldId id="461" r:id="rId13"/>
    <p:sldId id="315" r:id="rId14"/>
    <p:sldId id="388" r:id="rId15"/>
    <p:sldId id="459" r:id="rId16"/>
    <p:sldId id="540" r:id="rId17"/>
    <p:sldId id="460" r:id="rId18"/>
    <p:sldId id="387" r:id="rId19"/>
    <p:sldId id="389" r:id="rId20"/>
    <p:sldId id="293" r:id="rId21"/>
    <p:sldId id="476" r:id="rId22"/>
    <p:sldId id="477" r:id="rId23"/>
    <p:sldId id="478" r:id="rId24"/>
    <p:sldId id="479" r:id="rId25"/>
    <p:sldId id="495" r:id="rId26"/>
    <p:sldId id="475" r:id="rId27"/>
    <p:sldId id="480" r:id="rId28"/>
    <p:sldId id="462" r:id="rId29"/>
    <p:sldId id="545" r:id="rId30"/>
    <p:sldId id="308" r:id="rId31"/>
    <p:sldId id="536" r:id="rId32"/>
    <p:sldId id="267" r:id="rId33"/>
    <p:sldId id="541" r:id="rId34"/>
    <p:sldId id="535" r:id="rId35"/>
    <p:sldId id="285" r:id="rId36"/>
    <p:sldId id="481" r:id="rId37"/>
    <p:sldId id="392" r:id="rId38"/>
    <p:sldId id="316" r:id="rId39"/>
    <p:sldId id="318" r:id="rId40"/>
    <p:sldId id="482" r:id="rId41"/>
    <p:sldId id="483" r:id="rId42"/>
    <p:sldId id="484" r:id="rId43"/>
    <p:sldId id="485" r:id="rId44"/>
    <p:sldId id="486" r:id="rId45"/>
    <p:sldId id="487" r:id="rId46"/>
    <p:sldId id="489" r:id="rId47"/>
    <p:sldId id="488" r:id="rId48"/>
    <p:sldId id="320" r:id="rId49"/>
    <p:sldId id="324" r:id="rId50"/>
    <p:sldId id="546" r:id="rId51"/>
    <p:sldId id="328" r:id="rId52"/>
    <p:sldId id="332" r:id="rId53"/>
    <p:sldId id="490" r:id="rId54"/>
    <p:sldId id="338" r:id="rId55"/>
    <p:sldId id="492" r:id="rId56"/>
    <p:sldId id="493" r:id="rId57"/>
    <p:sldId id="494" r:id="rId58"/>
    <p:sldId id="537" r:id="rId59"/>
    <p:sldId id="538" r:id="rId60"/>
    <p:sldId id="539" r:id="rId61"/>
    <p:sldId id="491" r:id="rId62"/>
    <p:sldId id="377" r:id="rId63"/>
    <p:sldId id="359" r:id="rId64"/>
    <p:sldId id="362" r:id="rId65"/>
    <p:sldId id="496" r:id="rId66"/>
    <p:sldId id="356" r:id="rId67"/>
    <p:sldId id="393" r:id="rId68"/>
    <p:sldId id="341" r:id="rId69"/>
    <p:sldId id="349" r:id="rId70"/>
    <p:sldId id="497" r:id="rId71"/>
    <p:sldId id="371" r:id="rId72"/>
    <p:sldId id="352" r:id="rId73"/>
    <p:sldId id="408" r:id="rId74"/>
    <p:sldId id="409" r:id="rId75"/>
    <p:sldId id="410" r:id="rId76"/>
    <p:sldId id="287" r:id="rId77"/>
    <p:sldId id="411" r:id="rId78"/>
    <p:sldId id="412" r:id="rId79"/>
    <p:sldId id="414" r:id="rId80"/>
    <p:sldId id="415" r:id="rId81"/>
    <p:sldId id="416" r:id="rId82"/>
    <p:sldId id="542" r:id="rId83"/>
    <p:sldId id="431" r:id="rId84"/>
    <p:sldId id="543" r:id="rId85"/>
    <p:sldId id="549" r:id="rId86"/>
    <p:sldId id="550" r:id="rId87"/>
    <p:sldId id="551" r:id="rId88"/>
    <p:sldId id="552" r:id="rId89"/>
    <p:sldId id="553" r:id="rId90"/>
    <p:sldId id="554" r:id="rId91"/>
    <p:sldId id="555" r:id="rId92"/>
    <p:sldId id="556" r:id="rId93"/>
    <p:sldId id="557" r:id="rId94"/>
    <p:sldId id="558" r:id="rId95"/>
    <p:sldId id="559" r:id="rId96"/>
    <p:sldId id="560" r:id="rId97"/>
    <p:sldId id="561" r:id="rId98"/>
    <p:sldId id="562" r:id="rId99"/>
    <p:sldId id="563" r:id="rId100"/>
    <p:sldId id="564" r:id="rId101"/>
    <p:sldId id="565" r:id="rId102"/>
    <p:sldId id="566" r:id="rId103"/>
    <p:sldId id="567" r:id="rId104"/>
    <p:sldId id="568" r:id="rId105"/>
    <p:sldId id="569" r:id="rId106"/>
    <p:sldId id="570" r:id="rId107"/>
    <p:sldId id="571" r:id="rId108"/>
    <p:sldId id="572" r:id="rId109"/>
    <p:sldId id="573" r:id="rId110"/>
    <p:sldId id="574" r:id="rId111"/>
    <p:sldId id="575" r:id="rId112"/>
    <p:sldId id="576" r:id="rId113"/>
    <p:sldId id="577" r:id="rId114"/>
    <p:sldId id="578" r:id="rId115"/>
    <p:sldId id="579" r:id="rId116"/>
    <p:sldId id="580" r:id="rId117"/>
    <p:sldId id="581" r:id="rId118"/>
    <p:sldId id="582" r:id="rId119"/>
    <p:sldId id="583" r:id="rId120"/>
    <p:sldId id="584" r:id="rId121"/>
    <p:sldId id="585" r:id="rId122"/>
    <p:sldId id="586" r:id="rId123"/>
    <p:sldId id="587" r:id="rId124"/>
    <p:sldId id="588" r:id="rId125"/>
    <p:sldId id="589" r:id="rId126"/>
    <p:sldId id="590" r:id="rId127"/>
    <p:sldId id="591" r:id="rId128"/>
    <p:sldId id="592" r:id="rId129"/>
    <p:sldId id="593" r:id="rId130"/>
    <p:sldId id="594" r:id="rId131"/>
    <p:sldId id="595" r:id="rId132"/>
    <p:sldId id="596" r:id="rId133"/>
    <p:sldId id="597" r:id="rId134"/>
    <p:sldId id="598" r:id="rId135"/>
    <p:sldId id="599" r:id="rId136"/>
    <p:sldId id="600" r:id="rId137"/>
    <p:sldId id="601" r:id="rId138"/>
    <p:sldId id="602" r:id="rId139"/>
    <p:sldId id="603" r:id="rId140"/>
    <p:sldId id="604" r:id="rId141"/>
    <p:sldId id="605" r:id="rId14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4AFE02"/>
    <a:srgbClr val="0099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294" autoAdjust="0"/>
    <p:restoredTop sz="84155" autoAdjust="0"/>
  </p:normalViewPr>
  <p:slideViewPr>
    <p:cSldViewPr>
      <p:cViewPr varScale="1">
        <p:scale>
          <a:sx n="58" d="100"/>
          <a:sy n="58" d="100"/>
        </p:scale>
        <p:origin x="-164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83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mn-cs"/>
              </a:defRPr>
            </a:lvl1pPr>
          </a:lstStyle>
          <a:p>
            <a:pPr>
              <a:defRPr/>
            </a:pPr>
            <a:fld id="{53F44455-6A01-4C1C-83E5-E2F91BAC16EE}" type="datetimeFigureOut">
              <a:rPr lang="en-US"/>
              <a:pPr>
                <a:defRPr/>
              </a:pPr>
              <a:t>4/21/2017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cs typeface="+mn-cs"/>
              </a:defRPr>
            </a:lvl1pPr>
          </a:lstStyle>
          <a:p>
            <a:pPr>
              <a:defRPr/>
            </a:pPr>
            <a:fld id="{0A6E9FA6-9A14-49BE-8E50-6EDF3E110BD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BE48B3E-3631-458D-B339-23351797A7B0}" type="slidenum">
              <a:rPr lang="en-US" smtClean="0">
                <a:latin typeface="Arial" pitchFamily="34" charset="0"/>
              </a:rPr>
              <a:pPr>
                <a:defRPr/>
              </a:pPr>
              <a:t>5</a:t>
            </a:fld>
            <a:endParaRPr lang="en-US" smtClean="0">
              <a:latin typeface="Arial" pitchFamily="34" charset="0"/>
            </a:endParaRPr>
          </a:p>
        </p:txBody>
      </p:sp>
      <p:sp>
        <p:nvSpPr>
          <p:cNvPr id="81923" name="Rectangle 2"/>
          <p:cNvSpPr>
            <a:spLocks noGrp="1" noRot="1" noChangeAspect="1" noChangeArrowheads="1" noTextEdit="1"/>
          </p:cNvSpPr>
          <p:nvPr>
            <p:ph type="sldImg"/>
          </p:nvPr>
        </p:nvSpPr>
        <p:spPr bwMode="auto">
          <a:xfrm>
            <a:off x="1143000" y="684213"/>
            <a:ext cx="4572000" cy="3429000"/>
          </a:xfrm>
          <a:noFill/>
          <a:ln>
            <a:solidFill>
              <a:srgbClr val="000000"/>
            </a:solidFill>
            <a:miter lim="800000"/>
            <a:headEnd/>
            <a:tailEnd/>
          </a:ln>
        </p:spPr>
      </p:sp>
      <p:sp>
        <p:nvSpPr>
          <p:cNvPr id="81924" name="Rectangle 3"/>
          <p:cNvSpPr>
            <a:spLocks noGrp="1" noChangeArrowheads="1"/>
          </p:cNvSpPr>
          <p:nvPr>
            <p:ph type="body" idx="1"/>
          </p:nvPr>
        </p:nvSpPr>
        <p:spPr bwMode="auto">
          <a:xfrm>
            <a:off x="685800" y="4343400"/>
            <a:ext cx="5486400" cy="4116388"/>
          </a:xfrm>
          <a:noFill/>
        </p:spPr>
        <p:txBody>
          <a:bodyPr wrap="square" numCol="1" anchor="t" anchorCtr="0" compatLnSpc="1">
            <a:prstTxWarp prst="textNoShape">
              <a:avLst/>
            </a:prstTxWarp>
          </a:bodyPr>
          <a:lstStyle/>
          <a:p>
            <a:pPr eaLnBrk="1" hangingPunct="1">
              <a:spcBef>
                <a:spcPct val="0"/>
              </a:spcBef>
            </a:pPr>
            <a:r>
              <a:rPr lang="en-US" smtClean="0">
                <a:latin typeface="Arial" charset="0"/>
                <a:ea typeface="ＭＳ Ｐゴシック" pitchFamily="34" charset="-128"/>
              </a:rPr>
              <a:t>In this study of 15,152 patients, lipids had the highest population attributable risk for a first myocardial infarction among 9 risk factors for cardiovascular disease.  </a:t>
            </a:r>
          </a:p>
          <a:p>
            <a:pPr eaLnBrk="1" hangingPunct="1">
              <a:spcBef>
                <a:spcPct val="0"/>
              </a:spcBef>
            </a:pPr>
            <a:endParaRPr lang="en-US" smtClean="0">
              <a:latin typeface="Arial"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algn="just" eaLnBrk="1" hangingPunct="1">
              <a:lnSpc>
                <a:spcPct val="150000"/>
              </a:lnSpc>
              <a:spcBef>
                <a:spcPts val="1800"/>
              </a:spcBef>
            </a:pPr>
            <a:r>
              <a:rPr lang="en-IN" sz="2200" dirty="0" smtClean="0"/>
              <a:t>The presence of a mixed </a:t>
            </a:r>
            <a:r>
              <a:rPr lang="en-IN" sz="2200" dirty="0" err="1" smtClean="0"/>
              <a:t>dyslipidemia</a:t>
            </a:r>
            <a:endParaRPr lang="en-IN" sz="2200" dirty="0" smtClean="0"/>
          </a:p>
          <a:p>
            <a:pPr lvl="1" algn="just" eaLnBrk="1" hangingPunct="1">
              <a:lnSpc>
                <a:spcPct val="150000"/>
              </a:lnSpc>
              <a:spcBef>
                <a:spcPts val="1800"/>
              </a:spcBef>
            </a:pPr>
            <a:r>
              <a:rPr lang="en-IN" sz="2000" dirty="0" smtClean="0"/>
              <a:t>Plasma triglyceride levels between 200 and 800 mg/</a:t>
            </a:r>
            <a:r>
              <a:rPr lang="en-IN" sz="2000" dirty="0" err="1" smtClean="0"/>
              <a:t>dL</a:t>
            </a:r>
            <a:endParaRPr lang="en-IN" sz="2000" dirty="0" smtClean="0"/>
          </a:p>
          <a:p>
            <a:pPr lvl="1" algn="just" eaLnBrk="1" hangingPunct="1">
              <a:lnSpc>
                <a:spcPct val="150000"/>
              </a:lnSpc>
              <a:spcBef>
                <a:spcPts val="1800"/>
              </a:spcBef>
            </a:pPr>
            <a:r>
              <a:rPr lang="en-IN" sz="2000" dirty="0" smtClean="0"/>
              <a:t>Total cholesterol levels between 200 and 400 mg/</a:t>
            </a:r>
            <a:r>
              <a:rPr lang="en-IN" sz="2000" dirty="0" err="1" smtClean="0"/>
              <a:t>dL</a:t>
            </a:r>
            <a:endParaRPr lang="en-IN" sz="2000" dirty="0" smtClean="0"/>
          </a:p>
          <a:p>
            <a:pPr lvl="1" algn="just" eaLnBrk="1" hangingPunct="1">
              <a:lnSpc>
                <a:spcPct val="150000"/>
              </a:lnSpc>
              <a:spcBef>
                <a:spcPts val="1800"/>
              </a:spcBef>
            </a:pPr>
            <a:r>
              <a:rPr lang="en-IN" sz="2000" dirty="0" smtClean="0"/>
              <a:t>HDL-C levels &lt;40 mg/</a:t>
            </a:r>
            <a:r>
              <a:rPr lang="en-IN" sz="2000" dirty="0" err="1" smtClean="0"/>
              <a:t>dL</a:t>
            </a:r>
            <a:r>
              <a:rPr lang="en-IN" sz="2000" dirty="0" smtClean="0"/>
              <a:t> in men and &lt;50 mg/</a:t>
            </a:r>
            <a:r>
              <a:rPr lang="en-IN" sz="2000" dirty="0" err="1" smtClean="0"/>
              <a:t>dL</a:t>
            </a:r>
            <a:r>
              <a:rPr lang="en-IN" sz="2000" dirty="0" smtClean="0"/>
              <a:t> in women</a:t>
            </a:r>
          </a:p>
          <a:p>
            <a:pPr eaLnBrk="1" hangingPunct="1"/>
            <a:endParaRPr lang="en-IN" dirty="0" smtClean="0"/>
          </a:p>
        </p:txBody>
      </p:sp>
      <p:sp>
        <p:nvSpPr>
          <p:cNvPr id="4" name="Slide Number Placeholder 3"/>
          <p:cNvSpPr>
            <a:spLocks noGrp="1"/>
          </p:cNvSpPr>
          <p:nvPr>
            <p:ph type="sldNum" sz="quarter" idx="5"/>
          </p:nvPr>
        </p:nvSpPr>
        <p:spPr/>
        <p:txBody>
          <a:bodyPr/>
          <a:lstStyle/>
          <a:p>
            <a:pPr>
              <a:defRPr/>
            </a:pPr>
            <a:fld id="{F464EAFB-0A38-4B5C-8A4C-9452FF105D79}" type="slidenum">
              <a:rPr lang="en-US" smtClean="0"/>
              <a:pPr>
                <a:defRPr/>
              </a:pPr>
              <a:t>62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IN" dirty="0" smtClean="0"/>
              <a:t>high-fat diet, diabetes mellitus, obesity, hypothyroidism, renal disease, HIV infection, </a:t>
            </a:r>
            <a:r>
              <a:rPr lang="en-IN" dirty="0" err="1" smtClean="0"/>
              <a:t>estrogen</a:t>
            </a:r>
            <a:r>
              <a:rPr lang="en-IN" dirty="0" smtClean="0"/>
              <a:t> deficiency, alcohol use, drugs</a:t>
            </a:r>
          </a:p>
        </p:txBody>
      </p:sp>
      <p:sp>
        <p:nvSpPr>
          <p:cNvPr id="4" name="Slide Number Placeholder 3"/>
          <p:cNvSpPr>
            <a:spLocks noGrp="1"/>
          </p:cNvSpPr>
          <p:nvPr>
            <p:ph type="sldNum" sz="quarter" idx="5"/>
          </p:nvPr>
        </p:nvSpPr>
        <p:spPr/>
        <p:txBody>
          <a:bodyPr/>
          <a:lstStyle/>
          <a:p>
            <a:pPr>
              <a:defRPr/>
            </a:pPr>
            <a:fld id="{1BD549CE-6BAD-4841-8DBF-E36D8F32C168}" type="slidenum">
              <a:rPr lang="en-US" smtClean="0"/>
              <a:pPr>
                <a:defRPr/>
              </a:pPr>
              <a:t>63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pPr algn="just" eaLnBrk="1" hangingPunct="1">
              <a:lnSpc>
                <a:spcPct val="150000"/>
              </a:lnSpc>
              <a:spcBef>
                <a:spcPts val="1800"/>
              </a:spcBef>
            </a:pPr>
            <a:r>
              <a:rPr lang="en-IN" dirty="0" err="1" smtClean="0"/>
              <a:t>Palmar</a:t>
            </a:r>
            <a:r>
              <a:rPr lang="en-IN" dirty="0" smtClean="0"/>
              <a:t> </a:t>
            </a:r>
            <a:r>
              <a:rPr lang="en-IN" dirty="0" err="1" smtClean="0"/>
              <a:t>xanthomas</a:t>
            </a:r>
            <a:r>
              <a:rPr lang="en-IN" dirty="0" smtClean="0"/>
              <a:t> (alternatively called </a:t>
            </a:r>
            <a:r>
              <a:rPr lang="en-IN" dirty="0" err="1" smtClean="0"/>
              <a:t>xanthomata</a:t>
            </a:r>
            <a:r>
              <a:rPr lang="en-IN" dirty="0" smtClean="0"/>
              <a:t> </a:t>
            </a:r>
            <a:r>
              <a:rPr lang="en-IN" dirty="0" err="1" smtClean="0"/>
              <a:t>striata</a:t>
            </a:r>
            <a:r>
              <a:rPr lang="en-IN" dirty="0" smtClean="0"/>
              <a:t> </a:t>
            </a:r>
            <a:r>
              <a:rPr lang="en-IN" dirty="0" err="1" smtClean="0"/>
              <a:t>palmaris</a:t>
            </a:r>
            <a:r>
              <a:rPr lang="en-IN" dirty="0" smtClean="0"/>
              <a:t>) are orange-yellow discolorations of the creases in the palms and wrists</a:t>
            </a:r>
          </a:p>
          <a:p>
            <a:pPr algn="just" eaLnBrk="1" hangingPunct="1">
              <a:lnSpc>
                <a:spcPct val="150000"/>
              </a:lnSpc>
              <a:spcBef>
                <a:spcPts val="1800"/>
              </a:spcBef>
            </a:pPr>
            <a:r>
              <a:rPr lang="en-IN" dirty="0" smtClean="0"/>
              <a:t>In FDBL, in contrast to other disorders of elevated triglycerides, the plasma levels of cholesterol and triglyceride are often elevated to a similar degree and the level of HDL-C is usually normal rather than being low</a:t>
            </a:r>
          </a:p>
          <a:p>
            <a:pPr eaLnBrk="1" hangingPunct="1"/>
            <a:endParaRPr lang="en-IN" dirty="0" smtClean="0"/>
          </a:p>
        </p:txBody>
      </p:sp>
      <p:sp>
        <p:nvSpPr>
          <p:cNvPr id="4" name="Slide Number Placeholder 3"/>
          <p:cNvSpPr>
            <a:spLocks noGrp="1"/>
          </p:cNvSpPr>
          <p:nvPr>
            <p:ph type="sldNum" sz="quarter" idx="5"/>
          </p:nvPr>
        </p:nvSpPr>
        <p:spPr/>
        <p:txBody>
          <a:bodyPr/>
          <a:lstStyle/>
          <a:p>
            <a:pPr>
              <a:defRPr/>
            </a:pPr>
            <a:fld id="{0CEFD88B-85C7-4AD1-B72B-0EDECD073AA1}" type="slidenum">
              <a:rPr lang="en-US" smtClean="0"/>
              <a:pPr>
                <a:defRPr/>
              </a:pPr>
              <a:t>64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IN" smtClean="0"/>
              <a:t>and either a normal or elevated plasma level of HDL-C</a:t>
            </a:r>
          </a:p>
        </p:txBody>
      </p:sp>
      <p:sp>
        <p:nvSpPr>
          <p:cNvPr id="4" name="Slide Number Placeholder 3"/>
          <p:cNvSpPr>
            <a:spLocks noGrp="1"/>
          </p:cNvSpPr>
          <p:nvPr>
            <p:ph type="sldNum" sz="quarter" idx="5"/>
          </p:nvPr>
        </p:nvSpPr>
        <p:spPr/>
        <p:txBody>
          <a:bodyPr/>
          <a:lstStyle/>
          <a:p>
            <a:pPr>
              <a:defRPr/>
            </a:pPr>
            <a:fld id="{9726AD82-7F2B-43D0-88BB-A0DA23EFAAA8}" type="slidenum">
              <a:rPr lang="en-US" smtClean="0"/>
              <a:pPr>
                <a:defRPr/>
              </a:pPr>
              <a:t>66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IN" smtClean="0"/>
          </a:p>
        </p:txBody>
      </p:sp>
      <p:sp>
        <p:nvSpPr>
          <p:cNvPr id="4" name="Slide Number Placeholder 3"/>
          <p:cNvSpPr>
            <a:spLocks noGrp="1"/>
          </p:cNvSpPr>
          <p:nvPr>
            <p:ph type="sldNum" sz="quarter" idx="5"/>
          </p:nvPr>
        </p:nvSpPr>
        <p:spPr/>
        <p:txBody>
          <a:bodyPr/>
          <a:lstStyle/>
          <a:p>
            <a:pPr>
              <a:defRPr/>
            </a:pPr>
            <a:fld id="{554652AB-24E9-4909-A79D-004A99653168}" type="slidenum">
              <a:rPr lang="en-US" smtClean="0"/>
              <a:pPr>
                <a:defRPr/>
              </a:pPr>
              <a:t>68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IN" smtClean="0"/>
          </a:p>
        </p:txBody>
      </p:sp>
      <p:sp>
        <p:nvSpPr>
          <p:cNvPr id="4" name="Slide Number Placeholder 3"/>
          <p:cNvSpPr>
            <a:spLocks noGrp="1"/>
          </p:cNvSpPr>
          <p:nvPr>
            <p:ph type="sldNum" sz="quarter" idx="5"/>
          </p:nvPr>
        </p:nvSpPr>
        <p:spPr/>
        <p:txBody>
          <a:bodyPr/>
          <a:lstStyle/>
          <a:p>
            <a:pPr>
              <a:defRPr/>
            </a:pPr>
            <a:fld id="{AB909F5F-08E6-45BA-9AF9-E0B94A383218}" type="slidenum">
              <a:rPr lang="en-US" smtClean="0"/>
              <a:pPr>
                <a:defRPr/>
              </a:pPr>
              <a:t>69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IN" smtClean="0"/>
          </a:p>
        </p:txBody>
      </p:sp>
      <p:sp>
        <p:nvSpPr>
          <p:cNvPr id="4" name="Slide Number Placeholder 3"/>
          <p:cNvSpPr>
            <a:spLocks noGrp="1"/>
          </p:cNvSpPr>
          <p:nvPr>
            <p:ph type="sldNum" sz="quarter" idx="5"/>
          </p:nvPr>
        </p:nvSpPr>
        <p:spPr/>
        <p:txBody>
          <a:bodyPr/>
          <a:lstStyle/>
          <a:p>
            <a:pPr>
              <a:defRPr/>
            </a:pPr>
            <a:fld id="{F78ED2E1-1F06-42FF-B15C-BC74A3E6DB50}" type="slidenum">
              <a:rPr lang="en-US" smtClean="0"/>
              <a:pPr>
                <a:defRPr/>
              </a:pPr>
              <a:t>71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IN" smtClean="0"/>
          </a:p>
        </p:txBody>
      </p:sp>
      <p:sp>
        <p:nvSpPr>
          <p:cNvPr id="4" name="Slide Number Placeholder 3"/>
          <p:cNvSpPr>
            <a:spLocks noGrp="1"/>
          </p:cNvSpPr>
          <p:nvPr>
            <p:ph type="sldNum" sz="quarter" idx="5"/>
          </p:nvPr>
        </p:nvSpPr>
        <p:spPr/>
        <p:txBody>
          <a:bodyPr/>
          <a:lstStyle/>
          <a:p>
            <a:pPr>
              <a:defRPr/>
            </a:pPr>
            <a:fld id="{6EEE882E-7BDD-4261-AC14-51ACE55177EF}" type="slidenum">
              <a:rPr lang="en-US" smtClean="0"/>
              <a:pPr>
                <a:defRPr/>
              </a:pPr>
              <a:t>72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Phenocopy of FHB</a:t>
            </a:r>
          </a:p>
        </p:txBody>
      </p:sp>
      <p:sp>
        <p:nvSpPr>
          <p:cNvPr id="993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5D1E36C-73E4-4908-9E25-56C1CC65CF49}" type="slidenum">
              <a:rPr lang="en-US"/>
              <a:pPr>
                <a:defRPr/>
              </a:pPr>
              <a:t>74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Premature CHD depends on gene defect and other underlying metabolic defects</a:t>
            </a:r>
          </a:p>
        </p:txBody>
      </p:sp>
      <p:sp>
        <p:nvSpPr>
          <p:cNvPr id="1003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1870AB8-F93D-420A-BBED-BA4B04E94A95}" type="slidenum">
              <a:rPr lang="en-US"/>
              <a:pPr>
                <a:defRPr/>
              </a:pPr>
              <a:t>80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0899"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r>
              <a:rPr lang="en-US" dirty="0" smtClean="0"/>
              <a:t>Here is a </a:t>
            </a:r>
            <a:r>
              <a:rPr lang="en-US" dirty="0" err="1" smtClean="0"/>
              <a:t>diagramatic</a:t>
            </a:r>
            <a:r>
              <a:rPr lang="en-US" dirty="0" smtClean="0"/>
              <a:t> representation of a lipoprotein.  </a:t>
            </a:r>
          </a:p>
          <a:p>
            <a:pPr eaLnBrk="1" hangingPunct="1">
              <a:spcBef>
                <a:spcPct val="0"/>
              </a:spcBef>
            </a:pPr>
            <a:r>
              <a:rPr lang="en-US" dirty="0" smtClean="0"/>
              <a:t>Plasma lipoproteins are spherical particles containing a hydrophobic core composed predominately of triglyceride and / or cholesterol esters and a surface coat whose primary component is a </a:t>
            </a:r>
            <a:r>
              <a:rPr lang="en-US" dirty="0" err="1" smtClean="0"/>
              <a:t>phopholipid</a:t>
            </a:r>
            <a:r>
              <a:rPr lang="en-US" dirty="0" smtClean="0"/>
              <a:t> monolayer. Interspersed in the </a:t>
            </a:r>
            <a:r>
              <a:rPr lang="en-US" dirty="0" err="1" smtClean="0"/>
              <a:t>phopholipid</a:t>
            </a:r>
            <a:r>
              <a:rPr lang="en-US" dirty="0" smtClean="0"/>
              <a:t> coat are free cholesterol and </a:t>
            </a:r>
            <a:r>
              <a:rPr lang="en-US" dirty="0" err="1" smtClean="0"/>
              <a:t>apolipoproteins</a:t>
            </a:r>
            <a:r>
              <a:rPr lang="en-US" dirty="0" smtClean="0"/>
              <a:t>. </a:t>
            </a:r>
          </a:p>
          <a:p>
            <a:pPr eaLnBrk="1" hangingPunct="1">
              <a:spcBef>
                <a:spcPct val="0"/>
              </a:spcBef>
            </a:pPr>
            <a:endParaRPr lang="en-US" dirty="0" smtClean="0"/>
          </a:p>
          <a:p>
            <a:pPr eaLnBrk="1" hangingPunct="1">
              <a:spcBef>
                <a:spcPct val="0"/>
              </a:spcBef>
            </a:pPr>
            <a:r>
              <a:rPr lang="en-US" dirty="0" smtClean="0"/>
              <a:t>(</a:t>
            </a:r>
            <a:r>
              <a:rPr lang="en-US" dirty="0" err="1" smtClean="0"/>
              <a:t>Apoproteins</a:t>
            </a:r>
            <a:r>
              <a:rPr lang="en-US" dirty="0" smtClean="0"/>
              <a:t> are the protein portion of the lipoproteins)</a:t>
            </a:r>
          </a:p>
          <a:p>
            <a:pPr eaLnBrk="1" hangingPunct="1">
              <a:spcBef>
                <a:spcPct val="0"/>
              </a:spcBef>
            </a:pPr>
            <a:endParaRPr lang="en-US" dirty="0" smtClean="0"/>
          </a:p>
          <a:p>
            <a:pPr eaLnBrk="1" hangingPunct="1">
              <a:spcBef>
                <a:spcPct val="0"/>
              </a:spcBef>
            </a:pPr>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4E11FF-D167-4F91-9E5E-7A5B55D1E45A}" type="slidenum">
              <a:rPr lang="en-US" smtClean="0"/>
              <a:pPr/>
              <a:t>88</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p:txBody>
          <a:bodyPr/>
          <a:lstStyle/>
          <a:p>
            <a:pPr>
              <a:defRPr/>
            </a:pPr>
            <a:fld id="{677680BB-84BE-434A-AA73-4F8580A79355}" type="slidenum">
              <a:rPr lang="en-US" smtClean="0"/>
              <a:pPr>
                <a:defRPr/>
              </a:pPr>
              <a:t>111</a:t>
            </a:fld>
            <a:endParaRPr lang="en-US" smtClean="0"/>
          </a:p>
        </p:txBody>
      </p:sp>
      <p:sp>
        <p:nvSpPr>
          <p:cNvPr id="10957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1" tIns="45716" rIns="91431" bIns="45716" anchor="b"/>
          <a:lstStyle/>
          <a:p>
            <a:pPr algn="r" defTabSz="457200"/>
            <a:fld id="{C395D9C3-BD3D-4625-8044-F1E5122BC25E}" type="slidenum">
              <a:rPr lang="en-US" sz="1200">
                <a:latin typeface="Calibri" pitchFamily="34" charset="0"/>
              </a:rPr>
              <a:pPr algn="r" defTabSz="457200"/>
              <a:t>111</a:t>
            </a:fld>
            <a:endParaRPr lang="en-US" sz="1200">
              <a:latin typeface="Calibri" pitchFamily="34" charset="0"/>
            </a:endParaRPr>
          </a:p>
        </p:txBody>
      </p:sp>
      <p:sp>
        <p:nvSpPr>
          <p:cNvPr id="10957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9573" name="Rectangle 3"/>
          <p:cNvSpPr>
            <a:spLocks noGrp="1" noChangeArrowheads="1"/>
          </p:cNvSpPr>
          <p:nvPr>
            <p:ph type="body" idx="1"/>
          </p:nvPr>
        </p:nvSpPr>
        <p:spPr bwMode="auto">
          <a:noFill/>
        </p:spPr>
        <p:txBody>
          <a:bodyPr wrap="square" lIns="91431" tIns="45716" rIns="91431" bIns="45716" numCol="1" anchor="t" anchorCtr="0" compatLnSpc="1">
            <a:prstTxWarp prst="textNoShape">
              <a:avLst/>
            </a:prstTxWarp>
          </a:bodyPr>
          <a:lstStyle/>
          <a:p>
            <a:pPr defTabSz="457200" eaLnBrk="1" hangingPunct="1">
              <a:spcBef>
                <a:spcPct val="0"/>
              </a:spcBef>
            </a:pPr>
            <a:r>
              <a:rPr lang="en-US" dirty="0" smtClean="0">
                <a:latin typeface="Arial" charset="0"/>
                <a:ea typeface="ＭＳ Ｐゴシック" pitchFamily="34" charset="-128"/>
              </a:rPr>
              <a:t>This slide presents data from a phase III clinical trial of 892 patients with primary hypercholesterolemia randomized to </a:t>
            </a:r>
            <a:r>
              <a:rPr lang="en-US" dirty="0" err="1" smtClean="0">
                <a:latin typeface="Arial" charset="0"/>
                <a:ea typeface="ＭＳ Ｐゴシック" pitchFamily="34" charset="-128"/>
              </a:rPr>
              <a:t>ezetimibe</a:t>
            </a:r>
            <a:r>
              <a:rPr lang="en-US" dirty="0" smtClean="0">
                <a:latin typeface="Arial" charset="0"/>
                <a:ea typeface="ＭＳ Ｐゴシック" pitchFamily="34" charset="-128"/>
              </a:rPr>
              <a:t> (10 mg) or placebo for 12 weeks.  </a:t>
            </a:r>
            <a:r>
              <a:rPr lang="en-US" dirty="0" err="1" smtClean="0">
                <a:latin typeface="Arial" charset="0"/>
                <a:ea typeface="ＭＳ Ｐゴシック" pitchFamily="34" charset="-128"/>
              </a:rPr>
              <a:t>Ezetimibe</a:t>
            </a:r>
            <a:r>
              <a:rPr lang="en-US" dirty="0" smtClean="0">
                <a:latin typeface="Arial" charset="0"/>
                <a:ea typeface="ＭＳ Ｐゴシック" pitchFamily="34" charset="-128"/>
              </a:rPr>
              <a:t> reduced levels of LDL-cholesterol by 16.9%, compared with an increase of 0.4% with placebo (p&lt;0.01).  </a:t>
            </a:r>
            <a:r>
              <a:rPr lang="en-US" dirty="0" err="1" smtClean="0">
                <a:latin typeface="Arial" charset="0"/>
                <a:ea typeface="ＭＳ Ｐゴシック" pitchFamily="34" charset="-128"/>
              </a:rPr>
              <a:t>Ezetimibe</a:t>
            </a:r>
            <a:r>
              <a:rPr lang="en-US" dirty="0" smtClean="0">
                <a:latin typeface="Arial" charset="0"/>
                <a:ea typeface="ＭＳ Ｐゴシック" pitchFamily="34" charset="-128"/>
              </a:rPr>
              <a:t> also significantly (but modestly) increased levels of HDL-C and decreased levels of triglycerides as compared to placebo.  No randomized trials powered for clinical outcomes have been published yet.</a:t>
            </a:r>
          </a:p>
          <a:p>
            <a:pPr defTabSz="457200" eaLnBrk="1" hangingPunct="1">
              <a:spcBef>
                <a:spcPct val="0"/>
              </a:spcBef>
            </a:pPr>
            <a:endParaRPr lang="en-US" dirty="0" smtClean="0">
              <a:latin typeface="Arial" charset="0"/>
              <a:ea typeface="ＭＳ Ｐゴシック" pitchFamily="34" charset="-128"/>
            </a:endParaRPr>
          </a:p>
          <a:p>
            <a:pPr defTabSz="457200" eaLnBrk="1" hangingPunct="1">
              <a:spcBef>
                <a:spcPct val="0"/>
              </a:spcBef>
            </a:pPr>
            <a:r>
              <a:rPr lang="en-US" dirty="0" smtClean="0">
                <a:latin typeface="Arial" charset="0"/>
                <a:ea typeface="ＭＳ Ｐゴシック" pitchFamily="34" charset="-128"/>
              </a:rPr>
              <a:t>A surrogate endpoint trial, ENHANCE, involved 720 patients with heterozygous familial hypercholesterolemia who were randomly assigned to treatment with </a:t>
            </a:r>
            <a:r>
              <a:rPr lang="en-US" dirty="0" err="1" smtClean="0">
                <a:latin typeface="Arial" charset="0"/>
                <a:ea typeface="ＭＳ Ｐゴシック" pitchFamily="34" charset="-128"/>
              </a:rPr>
              <a:t>simvastatin</a:t>
            </a:r>
            <a:r>
              <a:rPr lang="en-US" dirty="0" smtClean="0">
                <a:latin typeface="Arial" charset="0"/>
                <a:ea typeface="ＭＳ Ｐゴシック" pitchFamily="34" charset="-128"/>
              </a:rPr>
              <a:t> (80 mg daily) with or without </a:t>
            </a:r>
            <a:r>
              <a:rPr lang="en-US" dirty="0" err="1" smtClean="0">
                <a:latin typeface="Arial" charset="0"/>
                <a:ea typeface="ＭＳ Ｐゴシック" pitchFamily="34" charset="-128"/>
              </a:rPr>
              <a:t>ezetimibe</a:t>
            </a:r>
            <a:r>
              <a:rPr lang="en-US" dirty="0" smtClean="0">
                <a:latin typeface="Arial" charset="0"/>
                <a:ea typeface="ＭＳ Ｐゴシック" pitchFamily="34" charset="-128"/>
              </a:rPr>
              <a:t> (10 mg daily).  Decreases in LDL-C were greater in patients treated with combination therapy (56 versus 39 percent) as were increases in HDL-C (10 versus 8 percent).  Despite the large additional reduction in LDL-C with </a:t>
            </a:r>
            <a:r>
              <a:rPr lang="en-US" dirty="0" err="1" smtClean="0">
                <a:latin typeface="Arial" charset="0"/>
                <a:ea typeface="ＭＳ Ｐゴシック" pitchFamily="34" charset="-128"/>
              </a:rPr>
              <a:t>ezetimibe</a:t>
            </a:r>
            <a:r>
              <a:rPr lang="en-US" dirty="0" smtClean="0">
                <a:latin typeface="Arial" charset="0"/>
                <a:ea typeface="ＭＳ Ｐゴシック" pitchFamily="34" charset="-128"/>
              </a:rPr>
              <a:t>, there was no statistically significant difference in the primary outcome of change from baseline in carotid intima-media thickness (0.0111 versus 0.0058 mm, p=0.29) after 2 years.  There is some controversy, however, in how the IMT was measured.  There did not appear to be a difference between the two arms in the small number of cardiovascular events seen in the trial (10 versus 7 events). </a:t>
            </a:r>
          </a:p>
          <a:p>
            <a:pPr defTabSz="457200" eaLnBrk="1" hangingPunct="1">
              <a:spcBef>
                <a:spcPct val="0"/>
              </a:spcBef>
            </a:pPr>
            <a:endParaRPr lang="en-US" dirty="0" smtClean="0">
              <a:latin typeface="Arial" charset="0"/>
              <a:ea typeface="ＭＳ Ｐゴシック" pitchFamily="34" charset="-128"/>
            </a:endParaRPr>
          </a:p>
          <a:p>
            <a:pPr defTabSz="457200" eaLnBrk="1" hangingPunct="1">
              <a:spcBef>
                <a:spcPct val="0"/>
              </a:spcBef>
            </a:pPr>
            <a:r>
              <a:rPr lang="en-US" dirty="0" smtClean="0">
                <a:latin typeface="Arial" charset="0"/>
                <a:ea typeface="ＭＳ Ｐゴシック" pitchFamily="34" charset="-128"/>
              </a:rPr>
              <a:t>In the SEAS trial (a study evaluating </a:t>
            </a:r>
            <a:r>
              <a:rPr lang="en-US" dirty="0" err="1" smtClean="0">
                <a:latin typeface="Arial" charset="0"/>
                <a:ea typeface="ＭＳ Ｐゴシック" pitchFamily="34" charset="-128"/>
              </a:rPr>
              <a:t>ezetimibe</a:t>
            </a:r>
            <a:r>
              <a:rPr lang="en-US" dirty="0" smtClean="0">
                <a:latin typeface="Arial" charset="0"/>
                <a:ea typeface="ＭＳ Ｐゴシック" pitchFamily="34" charset="-128"/>
              </a:rPr>
              <a:t> in aortic </a:t>
            </a:r>
            <a:r>
              <a:rPr lang="en-US" dirty="0" err="1" smtClean="0">
                <a:latin typeface="Arial" charset="0"/>
                <a:ea typeface="ＭＳ Ｐゴシック" pitchFamily="34" charset="-128"/>
              </a:rPr>
              <a:t>stenosis</a:t>
            </a:r>
            <a:r>
              <a:rPr lang="en-US" dirty="0" smtClean="0">
                <a:latin typeface="Arial" charset="0"/>
                <a:ea typeface="ＭＳ Ｐゴシック" pitchFamily="34" charset="-128"/>
              </a:rPr>
              <a:t>), patients randomized to </a:t>
            </a:r>
            <a:r>
              <a:rPr lang="en-US" dirty="0" err="1" smtClean="0">
                <a:latin typeface="Arial" charset="0"/>
                <a:ea typeface="ＭＳ Ｐゴシック" pitchFamily="34" charset="-128"/>
              </a:rPr>
              <a:t>ezetimibe</a:t>
            </a:r>
            <a:r>
              <a:rPr lang="en-US" dirty="0" smtClean="0">
                <a:latin typeface="Arial" charset="0"/>
                <a:ea typeface="ＭＳ Ｐゴシック" pitchFamily="34" charset="-128"/>
              </a:rPr>
              <a:t> had an increased rate of reported cancers.  An interim analysis of two other trials evaluating </a:t>
            </a:r>
            <a:r>
              <a:rPr lang="en-US" dirty="0" err="1" smtClean="0">
                <a:latin typeface="Arial" charset="0"/>
                <a:ea typeface="ＭＳ Ｐゴシック" pitchFamily="34" charset="-128"/>
              </a:rPr>
              <a:t>simvastatin</a:t>
            </a:r>
            <a:r>
              <a:rPr lang="en-US" dirty="0" smtClean="0">
                <a:latin typeface="Arial" charset="0"/>
                <a:ea typeface="ＭＳ Ｐゴシック" pitchFamily="34" charset="-128"/>
              </a:rPr>
              <a:t> and </a:t>
            </a:r>
            <a:r>
              <a:rPr lang="en-US" dirty="0" err="1" smtClean="0">
                <a:latin typeface="Arial" charset="0"/>
                <a:ea typeface="ＭＳ Ｐゴシック" pitchFamily="34" charset="-128"/>
              </a:rPr>
              <a:t>ezetimibe</a:t>
            </a:r>
            <a:r>
              <a:rPr lang="en-US" dirty="0" smtClean="0">
                <a:latin typeface="Arial" charset="0"/>
                <a:ea typeface="ＭＳ Ｐゴシック" pitchFamily="34" charset="-128"/>
              </a:rPr>
              <a:t> (IMPROVE-IT and SHARP) found no increased risk of incident cancer but a trend toward an increase in cancer deaths.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BFB333C-FA51-4D12-A98D-6404015CFD31}" type="slidenum">
              <a:rPr lang="en-US"/>
              <a:pPr>
                <a:defRPr/>
              </a:pPr>
              <a:t>125</a:t>
            </a:fld>
            <a:endParaRPr lang="en-US"/>
          </a:p>
        </p:txBody>
      </p:sp>
      <p:sp>
        <p:nvSpPr>
          <p:cNvPr id="110595" name="Rectangle 7"/>
          <p:cNvSpPr txBox="1">
            <a:spLocks noGrp="1" noChangeArrowheads="1"/>
          </p:cNvSpPr>
          <p:nvPr/>
        </p:nvSpPr>
        <p:spPr bwMode="auto">
          <a:xfrm>
            <a:off x="3883025" y="8683625"/>
            <a:ext cx="2973388" cy="458788"/>
          </a:xfrm>
          <a:prstGeom prst="rect">
            <a:avLst/>
          </a:prstGeom>
          <a:noFill/>
          <a:ln w="9525">
            <a:noFill/>
            <a:miter lim="800000"/>
            <a:headEnd/>
            <a:tailEnd/>
          </a:ln>
        </p:spPr>
        <p:txBody>
          <a:bodyPr lIns="91428" tIns="45714" rIns="91428" bIns="45714" anchor="b"/>
          <a:lstStyle/>
          <a:p>
            <a:pPr algn="r" eaLnBrk="0" hangingPunct="0"/>
            <a:fld id="{342254B1-1B4D-44FE-9031-5CA50CE4D11B}" type="slidenum">
              <a:rPr lang="en-US" sz="1200">
                <a:latin typeface="Calibri" pitchFamily="34" charset="0"/>
              </a:rPr>
              <a:pPr algn="r" eaLnBrk="0" hangingPunct="0"/>
              <a:t>125</a:t>
            </a:fld>
            <a:endParaRPr lang="en-US" sz="1200">
              <a:latin typeface="Calibri" pitchFamily="34" charset="0"/>
            </a:endParaRPr>
          </a:p>
        </p:txBody>
      </p:sp>
      <p:sp>
        <p:nvSpPr>
          <p:cNvPr id="110596" name="Rectangle 2"/>
          <p:cNvSpPr>
            <a:spLocks noGrp="1" noRot="1" noChangeAspect="1" noChangeArrowheads="1" noTextEdit="1"/>
          </p:cNvSpPr>
          <p:nvPr>
            <p:ph type="sldImg"/>
          </p:nvPr>
        </p:nvSpPr>
        <p:spPr bwMode="auto">
          <a:xfrm>
            <a:off x="1143000" y="684213"/>
            <a:ext cx="4572000" cy="3429000"/>
          </a:xfrm>
          <a:noFill/>
          <a:ln>
            <a:solidFill>
              <a:srgbClr val="000000"/>
            </a:solidFill>
            <a:miter lim="800000"/>
            <a:headEnd/>
            <a:tailEnd/>
          </a:ln>
        </p:spPr>
      </p:sp>
      <p:sp>
        <p:nvSpPr>
          <p:cNvPr id="110597" name="Rectangle 3"/>
          <p:cNvSpPr>
            <a:spLocks noGrp="1" noChangeArrowheads="1"/>
          </p:cNvSpPr>
          <p:nvPr>
            <p:ph type="body" idx="1"/>
          </p:nvPr>
        </p:nvSpPr>
        <p:spPr bwMode="auto">
          <a:xfrm>
            <a:off x="685800" y="4343400"/>
            <a:ext cx="5486400" cy="4116388"/>
          </a:xfrm>
          <a:noFill/>
        </p:spPr>
        <p:txBody>
          <a:bodyPr wrap="square" lIns="91428" tIns="45714" rIns="91428" bIns="45714" numCol="1" anchor="t" anchorCtr="0" compatLnSpc="1">
            <a:prstTxWarp prst="textNoShape">
              <a:avLst/>
            </a:prstTxWarp>
          </a:bodyPr>
          <a:lstStyle/>
          <a:p>
            <a:pPr>
              <a:spcBef>
                <a:spcPct val="0"/>
              </a:spcBef>
            </a:pPr>
            <a:r>
              <a:rPr lang="en-US" dirty="0" smtClean="0">
                <a:latin typeface="Arial" charset="0"/>
                <a:ea typeface="ＭＳ Ｐゴシック" pitchFamily="34" charset="-128"/>
              </a:rPr>
              <a:t>The Lipid Research Clinics-Coronary Primary Prevention Trial (LRC-CPPT) randomized 3,806 men with primary hypercholesterolemia to </a:t>
            </a:r>
            <a:r>
              <a:rPr lang="en-US" dirty="0" err="1" smtClean="0">
                <a:latin typeface="Arial" charset="0"/>
                <a:ea typeface="ＭＳ Ｐゴシック" pitchFamily="34" charset="-128"/>
              </a:rPr>
              <a:t>cholestyramine</a:t>
            </a:r>
            <a:r>
              <a:rPr lang="en-US" dirty="0" smtClean="0">
                <a:latin typeface="Arial" charset="0"/>
                <a:ea typeface="ＭＳ Ｐゴシック" pitchFamily="34" charset="-128"/>
              </a:rPr>
              <a:t> (24 grams) or placebo for 7.4 years.  Levels of LDL-C and total cholesterol were reduced by 20.3% and 13.4% in the </a:t>
            </a:r>
            <a:r>
              <a:rPr lang="en-US" dirty="0" err="1" smtClean="0">
                <a:latin typeface="Arial" charset="0"/>
                <a:ea typeface="ＭＳ Ｐゴシック" pitchFamily="34" charset="-128"/>
              </a:rPr>
              <a:t>cholestyramine</a:t>
            </a:r>
            <a:r>
              <a:rPr lang="en-US" dirty="0" smtClean="0">
                <a:latin typeface="Arial" charset="0"/>
                <a:ea typeface="ＭＳ Ｐゴシック" pitchFamily="34" charset="-128"/>
              </a:rPr>
              <a:t> arm, respectively, resulting in a 12.6% and 8.5% greater reduction than that seen in the placebo group.</a:t>
            </a:r>
          </a:p>
          <a:p>
            <a:pPr>
              <a:spcBef>
                <a:spcPct val="0"/>
              </a:spcBef>
            </a:pPr>
            <a:endParaRPr lang="en-US" dirty="0" smtClean="0">
              <a:latin typeface="Arial" charset="0"/>
              <a:ea typeface="ＭＳ Ｐゴシック" pitchFamily="34" charset="-128"/>
            </a:endParaRPr>
          </a:p>
          <a:p>
            <a:pPr>
              <a:spcBef>
                <a:spcPct val="0"/>
              </a:spcBef>
            </a:pPr>
            <a:r>
              <a:rPr lang="en-US" dirty="0" smtClean="0">
                <a:latin typeface="Arial" charset="0"/>
                <a:ea typeface="ＭＳ Ｐゴシック" pitchFamily="34" charset="-128"/>
              </a:rPr>
              <a:t>The risk of the primary end point (coronary heart disease death or nonfatal MI) was reduced by 19% in the </a:t>
            </a:r>
            <a:r>
              <a:rPr lang="en-US" dirty="0" err="1" smtClean="0">
                <a:latin typeface="Arial" charset="0"/>
                <a:ea typeface="ＭＳ Ｐゴシック" pitchFamily="34" charset="-128"/>
              </a:rPr>
              <a:t>cholestyramine</a:t>
            </a:r>
            <a:r>
              <a:rPr lang="en-US" dirty="0" smtClean="0">
                <a:latin typeface="Arial" charset="0"/>
                <a:ea typeface="ＭＳ Ｐゴシック" pitchFamily="34" charset="-128"/>
              </a:rPr>
              <a:t> group.  This trial led to the concept that every 1% decrease in total cholesterol results in a 2% reduction in coronary events.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B0E3BC9-371C-4001-9041-F43BFEEF29B3}" type="slidenum">
              <a:rPr lang="en-US"/>
              <a:pPr>
                <a:defRPr/>
              </a:pPr>
              <a:t>127</a:t>
            </a:fld>
            <a:endParaRPr lang="en-US"/>
          </a:p>
        </p:txBody>
      </p:sp>
      <p:sp>
        <p:nvSpPr>
          <p:cNvPr id="112643" name="Rectangle 7"/>
          <p:cNvSpPr txBox="1">
            <a:spLocks noGrp="1" noChangeArrowheads="1"/>
          </p:cNvSpPr>
          <p:nvPr/>
        </p:nvSpPr>
        <p:spPr bwMode="auto">
          <a:xfrm>
            <a:off x="3883025" y="8683625"/>
            <a:ext cx="2973388" cy="458788"/>
          </a:xfrm>
          <a:prstGeom prst="rect">
            <a:avLst/>
          </a:prstGeom>
          <a:noFill/>
          <a:ln w="9525">
            <a:noFill/>
            <a:miter lim="800000"/>
            <a:headEnd/>
            <a:tailEnd/>
          </a:ln>
        </p:spPr>
        <p:txBody>
          <a:bodyPr lIns="91428" tIns="45714" rIns="91428" bIns="45714" anchor="b"/>
          <a:lstStyle/>
          <a:p>
            <a:pPr algn="r" eaLnBrk="0" hangingPunct="0"/>
            <a:fld id="{278835D1-1F1B-4F60-80C6-ECEAE82F0F79}" type="slidenum">
              <a:rPr lang="en-US" sz="1200">
                <a:latin typeface="Calibri" pitchFamily="34" charset="0"/>
              </a:rPr>
              <a:pPr algn="r" eaLnBrk="0" hangingPunct="0"/>
              <a:t>127</a:t>
            </a:fld>
            <a:endParaRPr lang="en-US" sz="1200">
              <a:latin typeface="Calibri" pitchFamily="34" charset="0"/>
            </a:endParaRPr>
          </a:p>
        </p:txBody>
      </p:sp>
      <p:sp>
        <p:nvSpPr>
          <p:cNvPr id="112644" name="Rectangle 2"/>
          <p:cNvSpPr>
            <a:spLocks noGrp="1" noRot="1" noChangeAspect="1" noChangeArrowheads="1" noTextEdit="1"/>
          </p:cNvSpPr>
          <p:nvPr>
            <p:ph type="sldImg"/>
          </p:nvPr>
        </p:nvSpPr>
        <p:spPr bwMode="auto">
          <a:xfrm>
            <a:off x="1143000" y="684213"/>
            <a:ext cx="4572000" cy="3429000"/>
          </a:xfrm>
          <a:noFill/>
          <a:ln>
            <a:solidFill>
              <a:srgbClr val="000000"/>
            </a:solidFill>
            <a:miter lim="800000"/>
            <a:headEnd/>
            <a:tailEnd/>
          </a:ln>
        </p:spPr>
      </p:sp>
      <p:sp>
        <p:nvSpPr>
          <p:cNvPr id="112645" name="Rectangle 3"/>
          <p:cNvSpPr>
            <a:spLocks noGrp="1" noChangeArrowheads="1"/>
          </p:cNvSpPr>
          <p:nvPr>
            <p:ph type="body" idx="1"/>
          </p:nvPr>
        </p:nvSpPr>
        <p:spPr bwMode="auto">
          <a:xfrm>
            <a:off x="685800" y="4343400"/>
            <a:ext cx="5486400" cy="4116388"/>
          </a:xfrm>
          <a:noFill/>
        </p:spPr>
        <p:txBody>
          <a:bodyPr wrap="square" lIns="91428" tIns="45714" rIns="91428" bIns="45714" numCol="1" anchor="t" anchorCtr="0" compatLnSpc="1">
            <a:prstTxWarp prst="textNoShape">
              <a:avLst/>
            </a:prstTxWarp>
          </a:bodyPr>
          <a:lstStyle/>
          <a:p>
            <a:pPr>
              <a:spcBef>
                <a:spcPct val="0"/>
              </a:spcBef>
            </a:pPr>
            <a:r>
              <a:rPr lang="en-US" dirty="0" smtClean="0">
                <a:latin typeface="Arial" charset="0"/>
                <a:ea typeface="ＭＳ Ｐゴシック" pitchFamily="34" charset="-128"/>
              </a:rPr>
              <a:t>The HDL Atherosclerosis Intervention Trial (HATS) was a 3-year randomized, double-blind study of 160 patients with coronary artery disease, low HDL-C levels, and normal LDL-C levels.  Patients were randomly assigned to treatment with one of four therapies, including </a:t>
            </a:r>
            <a:r>
              <a:rPr lang="en-US" dirty="0" err="1" smtClean="0">
                <a:latin typeface="Arial" charset="0"/>
                <a:ea typeface="ＭＳ Ｐゴシック" pitchFamily="34" charset="-128"/>
              </a:rPr>
              <a:t>simvastatin</a:t>
            </a:r>
            <a:r>
              <a:rPr lang="en-US" dirty="0" smtClean="0">
                <a:latin typeface="Arial" charset="0"/>
                <a:ea typeface="ＭＳ Ｐゴシック" pitchFamily="34" charset="-128"/>
              </a:rPr>
              <a:t> (10-20 mg daily) + niacin (1000 mg twice daily), </a:t>
            </a:r>
            <a:r>
              <a:rPr lang="en-US" dirty="0" err="1" smtClean="0">
                <a:latin typeface="Arial" charset="0"/>
                <a:ea typeface="ＭＳ Ｐゴシック" pitchFamily="34" charset="-128"/>
              </a:rPr>
              <a:t>simvastatin</a:t>
            </a:r>
            <a:r>
              <a:rPr lang="en-US" dirty="0" smtClean="0">
                <a:latin typeface="Arial" charset="0"/>
                <a:ea typeface="ＭＳ Ｐゴシック" pitchFamily="34" charset="-128"/>
              </a:rPr>
              <a:t> (10-20 mg daily) + niacin (1000 mg twice daily) + antioxidants, antioxidants, or placebo.</a:t>
            </a:r>
          </a:p>
          <a:p>
            <a:pPr>
              <a:spcBef>
                <a:spcPct val="0"/>
              </a:spcBef>
            </a:pPr>
            <a:r>
              <a:rPr lang="en-US" dirty="0" smtClean="0">
                <a:latin typeface="Arial" charset="0"/>
                <a:ea typeface="ＭＳ Ｐゴシック" pitchFamily="34" charset="-128"/>
              </a:rPr>
              <a:t>  </a:t>
            </a:r>
          </a:p>
          <a:p>
            <a:pPr>
              <a:spcBef>
                <a:spcPct val="0"/>
              </a:spcBef>
            </a:pPr>
            <a:r>
              <a:rPr lang="en-US" dirty="0" smtClean="0">
                <a:latin typeface="Arial" charset="0"/>
                <a:ea typeface="ＭＳ Ｐゴシック" pitchFamily="34" charset="-128"/>
              </a:rPr>
              <a:t>Clinical events (cardiovascular death, myocardial infarction, stroke, or revascularization) occurred in 3% of </a:t>
            </a:r>
            <a:r>
              <a:rPr lang="en-US" dirty="0" err="1" smtClean="0">
                <a:latin typeface="Arial" charset="0"/>
                <a:ea typeface="ＭＳ Ｐゴシック" pitchFamily="34" charset="-128"/>
              </a:rPr>
              <a:t>simvastatin</a:t>
            </a:r>
            <a:r>
              <a:rPr lang="en-US" dirty="0" smtClean="0">
                <a:latin typeface="Arial" charset="0"/>
                <a:ea typeface="ＭＳ Ｐゴシック" pitchFamily="34" charset="-128"/>
              </a:rPr>
              <a:t> + niacin patients, 14% of </a:t>
            </a:r>
            <a:r>
              <a:rPr lang="en-US" dirty="0" err="1" smtClean="0">
                <a:latin typeface="Arial" charset="0"/>
                <a:ea typeface="ＭＳ Ｐゴシック" pitchFamily="34" charset="-128"/>
              </a:rPr>
              <a:t>simvastatin</a:t>
            </a:r>
            <a:r>
              <a:rPr lang="en-US" dirty="0" smtClean="0">
                <a:latin typeface="Arial" charset="0"/>
                <a:ea typeface="ＭＳ Ｐゴシック" pitchFamily="34" charset="-128"/>
              </a:rPr>
              <a:t> + niacin + antioxidant patients, and 24% of placebo patients. In addition, coronary </a:t>
            </a:r>
            <a:r>
              <a:rPr lang="en-US" dirty="0" err="1" smtClean="0">
                <a:latin typeface="Arial" charset="0"/>
                <a:ea typeface="ＭＳ Ｐゴシック" pitchFamily="34" charset="-128"/>
              </a:rPr>
              <a:t>stenosis</a:t>
            </a:r>
            <a:r>
              <a:rPr lang="en-US" dirty="0" smtClean="0">
                <a:latin typeface="Arial" charset="0"/>
                <a:ea typeface="ＭＳ Ｐゴシック" pitchFamily="34" charset="-128"/>
              </a:rPr>
              <a:t> on angiography progressed by 3.9% with placebo and by 0.7% with </a:t>
            </a:r>
            <a:r>
              <a:rPr lang="en-US" dirty="0" err="1" smtClean="0">
                <a:latin typeface="Arial" charset="0"/>
                <a:ea typeface="ＭＳ Ｐゴシック" pitchFamily="34" charset="-128"/>
              </a:rPr>
              <a:t>simvastatin</a:t>
            </a:r>
            <a:r>
              <a:rPr lang="en-US" dirty="0" smtClean="0">
                <a:latin typeface="Arial" charset="0"/>
                <a:ea typeface="ＭＳ Ｐゴシック" pitchFamily="34" charset="-128"/>
              </a:rPr>
              <a:t> + niacin + antioxidants (P=0.004).  In contrast, the average </a:t>
            </a:r>
            <a:r>
              <a:rPr lang="en-US" dirty="0" err="1" smtClean="0">
                <a:latin typeface="Arial" charset="0"/>
                <a:ea typeface="ＭＳ Ｐゴシック" pitchFamily="34" charset="-128"/>
              </a:rPr>
              <a:t>stenosis</a:t>
            </a:r>
            <a:r>
              <a:rPr lang="en-US" dirty="0" smtClean="0">
                <a:latin typeface="Arial" charset="0"/>
                <a:ea typeface="ＭＳ Ｐゴシック" pitchFamily="34" charset="-128"/>
              </a:rPr>
              <a:t> regressed by 0.4% with </a:t>
            </a:r>
            <a:r>
              <a:rPr lang="en-US" dirty="0" err="1" smtClean="0">
                <a:latin typeface="Arial" charset="0"/>
                <a:ea typeface="ＭＳ Ｐゴシック" pitchFamily="34" charset="-128"/>
              </a:rPr>
              <a:t>simvastatin</a:t>
            </a:r>
            <a:r>
              <a:rPr lang="en-US" dirty="0" smtClean="0">
                <a:latin typeface="Arial" charset="0"/>
                <a:ea typeface="ＭＳ Ｐゴシック" pitchFamily="34" charset="-128"/>
              </a:rPr>
              <a:t> + niacin alone (P&lt;0.001).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E7F9CA2-594F-46C5-93E3-1D8D5867F803}" type="slidenum">
              <a:rPr lang="en-US"/>
              <a:pPr>
                <a:defRPr/>
              </a:pPr>
              <a:t>131</a:t>
            </a:fld>
            <a:endParaRPr lang="en-US"/>
          </a:p>
        </p:txBody>
      </p:sp>
      <p:sp>
        <p:nvSpPr>
          <p:cNvPr id="114691" name="Rectangle 7"/>
          <p:cNvSpPr txBox="1">
            <a:spLocks noGrp="1" noChangeArrowheads="1"/>
          </p:cNvSpPr>
          <p:nvPr/>
        </p:nvSpPr>
        <p:spPr bwMode="auto">
          <a:xfrm>
            <a:off x="3883025" y="8683625"/>
            <a:ext cx="2973388" cy="458788"/>
          </a:xfrm>
          <a:prstGeom prst="rect">
            <a:avLst/>
          </a:prstGeom>
          <a:noFill/>
          <a:ln w="9525">
            <a:noFill/>
            <a:miter lim="800000"/>
            <a:headEnd/>
            <a:tailEnd/>
          </a:ln>
        </p:spPr>
        <p:txBody>
          <a:bodyPr lIns="91428" tIns="45714" rIns="91428" bIns="45714" anchor="b"/>
          <a:lstStyle/>
          <a:p>
            <a:pPr algn="r" eaLnBrk="0" hangingPunct="0"/>
            <a:fld id="{3B00395E-EE1C-4CAA-A186-622ACB115689}" type="slidenum">
              <a:rPr lang="en-US" sz="1200">
                <a:latin typeface="Calibri" pitchFamily="34" charset="0"/>
              </a:rPr>
              <a:pPr algn="r" eaLnBrk="0" hangingPunct="0"/>
              <a:t>131</a:t>
            </a:fld>
            <a:endParaRPr lang="en-US" sz="1200">
              <a:latin typeface="Calibri" pitchFamily="34" charset="0"/>
            </a:endParaRPr>
          </a:p>
        </p:txBody>
      </p:sp>
      <p:sp>
        <p:nvSpPr>
          <p:cNvPr id="114692" name="Rectangle 2"/>
          <p:cNvSpPr>
            <a:spLocks noGrp="1" noRot="1" noChangeAspect="1" noChangeArrowheads="1" noTextEdit="1"/>
          </p:cNvSpPr>
          <p:nvPr>
            <p:ph type="sldImg"/>
          </p:nvPr>
        </p:nvSpPr>
        <p:spPr bwMode="auto">
          <a:xfrm>
            <a:off x="1143000" y="684213"/>
            <a:ext cx="4572000" cy="3429000"/>
          </a:xfrm>
          <a:noFill/>
          <a:ln>
            <a:solidFill>
              <a:srgbClr val="000000"/>
            </a:solidFill>
            <a:miter lim="800000"/>
            <a:headEnd/>
            <a:tailEnd/>
          </a:ln>
        </p:spPr>
      </p:sp>
      <p:sp>
        <p:nvSpPr>
          <p:cNvPr id="114693" name="Rectangle 3"/>
          <p:cNvSpPr>
            <a:spLocks noGrp="1" noChangeArrowheads="1"/>
          </p:cNvSpPr>
          <p:nvPr>
            <p:ph type="body" idx="1"/>
          </p:nvPr>
        </p:nvSpPr>
        <p:spPr bwMode="auto">
          <a:xfrm>
            <a:off x="685800" y="4343400"/>
            <a:ext cx="5486400" cy="4116388"/>
          </a:xfrm>
          <a:noFill/>
        </p:spPr>
        <p:txBody>
          <a:bodyPr wrap="square" lIns="91428" tIns="45714" rIns="91428" bIns="45714" numCol="1" anchor="t" anchorCtr="0" compatLnSpc="1">
            <a:prstTxWarp prst="textNoShape">
              <a:avLst/>
            </a:prstTxWarp>
          </a:bodyPr>
          <a:lstStyle/>
          <a:p>
            <a:pPr>
              <a:spcBef>
                <a:spcPct val="0"/>
              </a:spcBef>
            </a:pPr>
            <a:r>
              <a:rPr lang="en-US" dirty="0" smtClean="0">
                <a:latin typeface="Arial" charset="0"/>
                <a:ea typeface="ＭＳ Ｐゴシック" pitchFamily="34" charset="-128"/>
              </a:rPr>
              <a:t>The JELIS trial randomized 18,645 </a:t>
            </a:r>
            <a:r>
              <a:rPr lang="en-US" dirty="0" err="1" smtClean="0">
                <a:latin typeface="Arial" charset="0"/>
                <a:ea typeface="ＭＳ Ｐゴシック" pitchFamily="34" charset="-128"/>
              </a:rPr>
              <a:t>hypercholesterolemic</a:t>
            </a:r>
            <a:r>
              <a:rPr lang="en-US" dirty="0" smtClean="0">
                <a:latin typeface="Arial" charset="0"/>
                <a:ea typeface="ＭＳ Ｐゴシック" pitchFamily="34" charset="-128"/>
              </a:rPr>
              <a:t> patients in Japan to receive either 1800 mg of EPA daily with a </a:t>
            </a:r>
            <a:r>
              <a:rPr lang="en-US" dirty="0" err="1" smtClean="0">
                <a:latin typeface="Arial" charset="0"/>
                <a:ea typeface="ＭＳ Ｐゴシック" pitchFamily="34" charset="-128"/>
              </a:rPr>
              <a:t>statin</a:t>
            </a:r>
            <a:r>
              <a:rPr lang="en-US" dirty="0" smtClean="0">
                <a:latin typeface="Arial" charset="0"/>
                <a:ea typeface="ＭＳ Ｐゴシック" pitchFamily="34" charset="-128"/>
              </a:rPr>
              <a:t> (EPA group; n=9326) vs. a </a:t>
            </a:r>
            <a:r>
              <a:rPr lang="en-US" dirty="0" err="1" smtClean="0">
                <a:latin typeface="Arial" charset="0"/>
                <a:ea typeface="ＭＳ Ｐゴシック" pitchFamily="34" charset="-128"/>
              </a:rPr>
              <a:t>statin</a:t>
            </a:r>
            <a:r>
              <a:rPr lang="en-US" dirty="0" smtClean="0">
                <a:latin typeface="Arial" charset="0"/>
                <a:ea typeface="ＭＳ Ｐゴシック" pitchFamily="34" charset="-128"/>
              </a:rPr>
              <a:t> alone (controls; n=9319).  After a 5-year follow-up, the primary endpoint of any major coronary event was reduced from 3.5% in the </a:t>
            </a:r>
            <a:r>
              <a:rPr lang="en-US" dirty="0" err="1" smtClean="0">
                <a:latin typeface="Arial" charset="0"/>
                <a:ea typeface="ＭＳ Ｐゴシック" pitchFamily="34" charset="-128"/>
              </a:rPr>
              <a:t>statin</a:t>
            </a:r>
            <a:r>
              <a:rPr lang="en-US" dirty="0" smtClean="0">
                <a:latin typeface="Arial" charset="0"/>
                <a:ea typeface="ＭＳ Ｐゴシック" pitchFamily="34" charset="-128"/>
              </a:rPr>
              <a:t> alone group to 2.8% in the EPA + </a:t>
            </a:r>
            <a:r>
              <a:rPr lang="en-US" dirty="0" err="1" smtClean="0">
                <a:latin typeface="Arial" charset="0"/>
                <a:ea typeface="ＭＳ Ｐゴシック" pitchFamily="34" charset="-128"/>
              </a:rPr>
              <a:t>statin</a:t>
            </a:r>
            <a:r>
              <a:rPr lang="en-US" dirty="0" smtClean="0">
                <a:latin typeface="Arial" charset="0"/>
                <a:ea typeface="ＭＳ Ｐゴシック" pitchFamily="34" charset="-128"/>
              </a:rPr>
              <a:t> group (RRR 19% p=0.011).  In patients with no history of coronary artery disease, EPA treatment reduced major coronary events by 18%, but this finding was not significant (1.4% in the EPA group </a:t>
            </a:r>
            <a:r>
              <a:rPr lang="en-US" dirty="0" err="1" smtClean="0">
                <a:latin typeface="Arial" charset="0"/>
                <a:ea typeface="ＭＳ Ｐゴシック" pitchFamily="34" charset="-128"/>
              </a:rPr>
              <a:t>vs</a:t>
            </a:r>
            <a:r>
              <a:rPr lang="en-US" dirty="0" smtClean="0">
                <a:latin typeface="Arial" charset="0"/>
                <a:ea typeface="ＭＳ Ｐゴシック" pitchFamily="34" charset="-128"/>
              </a:rPr>
              <a:t> 1.7% in the control group; p=0.132).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p:txBody>
          <a:bodyPr/>
          <a:lstStyle/>
          <a:p>
            <a:pPr>
              <a:defRPr/>
            </a:pPr>
            <a:fld id="{FF7C554E-61F4-4517-9107-195EE3167837}" type="slidenum">
              <a:rPr lang="en-US" smtClean="0"/>
              <a:pPr>
                <a:defRPr/>
              </a:pPr>
              <a:t>132</a:t>
            </a:fld>
            <a:endParaRPr lang="en-US" smtClean="0"/>
          </a:p>
        </p:txBody>
      </p:sp>
      <p:sp>
        <p:nvSpPr>
          <p:cNvPr id="115715" name="Rectangle 7"/>
          <p:cNvSpPr txBox="1">
            <a:spLocks noGrp="1" noChangeArrowheads="1"/>
          </p:cNvSpPr>
          <p:nvPr/>
        </p:nvSpPr>
        <p:spPr bwMode="auto">
          <a:xfrm>
            <a:off x="3883025" y="8683625"/>
            <a:ext cx="2973388" cy="458788"/>
          </a:xfrm>
          <a:prstGeom prst="rect">
            <a:avLst/>
          </a:prstGeom>
          <a:noFill/>
          <a:ln w="9525">
            <a:noFill/>
            <a:miter lim="800000"/>
            <a:headEnd/>
            <a:tailEnd/>
          </a:ln>
        </p:spPr>
        <p:txBody>
          <a:bodyPr lIns="91428" tIns="45714" rIns="91428" bIns="45714" anchor="b"/>
          <a:lstStyle/>
          <a:p>
            <a:pPr algn="r" eaLnBrk="0" hangingPunct="0"/>
            <a:fld id="{6F446087-0291-4A16-8DAB-ED203B2BE926}" type="slidenum">
              <a:rPr lang="en-US" sz="1200"/>
              <a:pPr algn="r" eaLnBrk="0" hangingPunct="0"/>
              <a:t>132</a:t>
            </a:fld>
            <a:endParaRPr lang="en-US" sz="1200"/>
          </a:p>
        </p:txBody>
      </p:sp>
      <p:sp>
        <p:nvSpPr>
          <p:cNvPr id="115716" name="Rectangle 2"/>
          <p:cNvSpPr>
            <a:spLocks noGrp="1" noRot="1" noChangeAspect="1" noChangeArrowheads="1" noTextEdit="1"/>
          </p:cNvSpPr>
          <p:nvPr>
            <p:ph type="sldImg"/>
          </p:nvPr>
        </p:nvSpPr>
        <p:spPr bwMode="auto">
          <a:xfrm>
            <a:off x="1143000" y="684213"/>
            <a:ext cx="4572000" cy="3429000"/>
          </a:xfrm>
          <a:noFill/>
          <a:ln>
            <a:solidFill>
              <a:srgbClr val="000000"/>
            </a:solidFill>
            <a:miter lim="800000"/>
            <a:headEnd/>
            <a:tailEnd/>
          </a:ln>
        </p:spPr>
      </p:sp>
      <p:sp>
        <p:nvSpPr>
          <p:cNvPr id="115717" name="Rectangle 3"/>
          <p:cNvSpPr>
            <a:spLocks noGrp="1" noChangeArrowheads="1"/>
          </p:cNvSpPr>
          <p:nvPr>
            <p:ph type="body" idx="1"/>
          </p:nvPr>
        </p:nvSpPr>
        <p:spPr bwMode="auto">
          <a:xfrm>
            <a:off x="685800" y="4343400"/>
            <a:ext cx="5486400" cy="4116388"/>
          </a:xfrm>
          <a:noFill/>
        </p:spPr>
        <p:txBody>
          <a:bodyPr wrap="square" lIns="91428" tIns="45714" rIns="91428" bIns="45714" numCol="1" anchor="t" anchorCtr="0" compatLnSpc="1">
            <a:prstTxWarp prst="textNoShape">
              <a:avLst/>
            </a:prstTxWarp>
          </a:bodyPr>
          <a:lstStyle/>
          <a:p>
            <a:pPr eaLnBrk="1" hangingPunct="1"/>
            <a:r>
              <a:rPr lang="en-US" smtClean="0">
                <a:latin typeface="Arial" charset="0"/>
                <a:ea typeface="ＭＳ Ｐゴシック" pitchFamily="34" charset="-128"/>
              </a:rPr>
              <a:t>A healthy diet, that includes increased amounts of whole grains, fiber, fruits, vegetables, soy protein, and stanol esters, can significantly reduce levels of LDL-C.</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A6E9FA6-9A14-49BE-8E50-6EDF3E110BDC}" type="slidenum">
              <a:rPr lang="en-US" smtClean="0"/>
              <a:pPr>
                <a:defRPr/>
              </a:pPr>
              <a:t>133</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72C4702-4DAC-45DD-9E97-02E41459241C}" type="slidenum">
              <a:rPr lang="en-US"/>
              <a:pPr>
                <a:defRPr/>
              </a:pPr>
              <a:t>139</a:t>
            </a:fld>
            <a:endParaRPr lang="en-US"/>
          </a:p>
        </p:txBody>
      </p:sp>
      <p:sp>
        <p:nvSpPr>
          <p:cNvPr id="116739" name="Rectangle 7"/>
          <p:cNvSpPr txBox="1">
            <a:spLocks noGrp="1" noChangeArrowheads="1"/>
          </p:cNvSpPr>
          <p:nvPr/>
        </p:nvSpPr>
        <p:spPr bwMode="auto">
          <a:xfrm>
            <a:off x="3883025" y="8683625"/>
            <a:ext cx="2973388" cy="458788"/>
          </a:xfrm>
          <a:prstGeom prst="rect">
            <a:avLst/>
          </a:prstGeom>
          <a:noFill/>
          <a:ln w="9525">
            <a:noFill/>
            <a:miter lim="800000"/>
            <a:headEnd/>
            <a:tailEnd/>
          </a:ln>
        </p:spPr>
        <p:txBody>
          <a:bodyPr lIns="91428" tIns="45714" rIns="91428" bIns="45714" anchor="b"/>
          <a:lstStyle/>
          <a:p>
            <a:pPr algn="r" eaLnBrk="0" hangingPunct="0"/>
            <a:fld id="{7ACDF5C7-A282-44C1-AB57-8AB174F905BD}" type="slidenum">
              <a:rPr lang="en-US" sz="1200">
                <a:latin typeface="Calibri" pitchFamily="34" charset="0"/>
              </a:rPr>
              <a:pPr algn="r" eaLnBrk="0" hangingPunct="0"/>
              <a:t>139</a:t>
            </a:fld>
            <a:endParaRPr lang="en-US" sz="1200">
              <a:latin typeface="Calibri" pitchFamily="34" charset="0"/>
            </a:endParaRPr>
          </a:p>
        </p:txBody>
      </p:sp>
      <p:sp>
        <p:nvSpPr>
          <p:cNvPr id="116740"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116741" name="Rectangle 3"/>
          <p:cNvSpPr>
            <a:spLocks noGrp="1" noChangeArrowheads="1"/>
          </p:cNvSpPr>
          <p:nvPr>
            <p:ph type="body" idx="1"/>
          </p:nvPr>
        </p:nvSpPr>
        <p:spPr bwMode="auto">
          <a:xfrm>
            <a:off x="685800" y="4343400"/>
            <a:ext cx="5486400" cy="4116388"/>
          </a:xfrm>
          <a:noFill/>
        </p:spPr>
        <p:txBody>
          <a:bodyPr wrap="square" lIns="91428" tIns="45714" rIns="91428" bIns="45714" numCol="1" anchor="t" anchorCtr="0" compatLnSpc="1">
            <a:prstTxWarp prst="textNoShape">
              <a:avLst/>
            </a:prstTxWarp>
          </a:bodyPr>
          <a:lstStyle/>
          <a:p>
            <a:pPr>
              <a:lnSpc>
                <a:spcPct val="80000"/>
              </a:lnSpc>
              <a:spcBef>
                <a:spcPct val="0"/>
              </a:spcBef>
            </a:pPr>
            <a:r>
              <a:rPr lang="en-GB" sz="1100" smtClean="0">
                <a:latin typeface="Arial" charset="0"/>
                <a:ea typeface="ＭＳ Ｐゴシック" pitchFamily="34" charset="-128"/>
              </a:rPr>
              <a:t>Lipid-modifying therapies include HMG CoA reductase inhibitors (statins), fibrates, bile acid sequestrants (resins), nicotinic acid (and its derivatives), and ezetimibe.</a:t>
            </a:r>
          </a:p>
          <a:p>
            <a:pPr>
              <a:lnSpc>
                <a:spcPct val="80000"/>
              </a:lnSpc>
              <a:spcBef>
                <a:spcPct val="0"/>
              </a:spcBef>
            </a:pPr>
            <a:r>
              <a:rPr lang="en-GB" sz="1100" smtClean="0">
                <a:latin typeface="Arial" charset="0"/>
                <a:ea typeface="ＭＳ Ｐゴシック" pitchFamily="34" charset="-128"/>
              </a:rPr>
              <a:t> </a:t>
            </a:r>
          </a:p>
          <a:p>
            <a:pPr>
              <a:lnSpc>
                <a:spcPct val="80000"/>
              </a:lnSpc>
              <a:spcBef>
                <a:spcPct val="0"/>
              </a:spcBef>
            </a:pPr>
            <a:r>
              <a:rPr lang="en-GB" sz="1100" smtClean="0">
                <a:latin typeface="Arial" charset="0"/>
                <a:ea typeface="ＭＳ Ｐゴシック" pitchFamily="34" charset="-128"/>
              </a:rPr>
              <a:t>Statins are highly effective at lowering LDL-cholesterol levels and have a good tolerability profile.</a:t>
            </a:r>
            <a:r>
              <a:rPr lang="en-GB" sz="1100" baseline="30000" smtClean="0">
                <a:latin typeface="Arial" charset="0"/>
                <a:ea typeface="ＭＳ Ｐゴシック" pitchFamily="34" charset="-128"/>
              </a:rPr>
              <a:t>1-3 </a:t>
            </a:r>
            <a:r>
              <a:rPr lang="en-GB" sz="1100" smtClean="0">
                <a:latin typeface="Arial" charset="0"/>
                <a:ea typeface="ＭＳ Ｐゴシック" pitchFamily="34" charset="-128"/>
              </a:rPr>
              <a:t> Data presented in this slide does not include rosuvastatin.</a:t>
            </a:r>
          </a:p>
          <a:p>
            <a:pPr>
              <a:lnSpc>
                <a:spcPct val="80000"/>
              </a:lnSpc>
              <a:spcBef>
                <a:spcPct val="0"/>
              </a:spcBef>
            </a:pPr>
            <a:endParaRPr lang="en-GB" sz="1100" smtClean="0">
              <a:latin typeface="Arial" charset="0"/>
              <a:ea typeface="ＭＳ Ｐゴシック" pitchFamily="34" charset="-128"/>
            </a:endParaRPr>
          </a:p>
          <a:p>
            <a:pPr>
              <a:lnSpc>
                <a:spcPct val="80000"/>
              </a:lnSpc>
              <a:spcBef>
                <a:spcPct val="0"/>
              </a:spcBef>
            </a:pPr>
            <a:r>
              <a:rPr lang="en-GB" sz="1100" smtClean="0">
                <a:latin typeface="Arial" charset="0"/>
                <a:ea typeface="ＭＳ Ｐゴシック" pitchFamily="34" charset="-128"/>
              </a:rPr>
              <a:t>Bile acid sequestrants are potent cholesterol-modifying agents. Adverse events such as gastrointestinal bloating, nausea and constipation limit compliance to bile acid sequestrants.</a:t>
            </a:r>
            <a:r>
              <a:rPr lang="en-GB" sz="1100" baseline="30000" smtClean="0">
                <a:latin typeface="Arial" charset="0"/>
                <a:ea typeface="ＭＳ Ｐゴシック" pitchFamily="34" charset="-128"/>
              </a:rPr>
              <a:t>1,2</a:t>
            </a:r>
          </a:p>
          <a:p>
            <a:pPr>
              <a:lnSpc>
                <a:spcPct val="80000"/>
              </a:lnSpc>
              <a:spcBef>
                <a:spcPct val="0"/>
              </a:spcBef>
            </a:pPr>
            <a:endParaRPr lang="en-GB" sz="1100" smtClean="0">
              <a:latin typeface="Arial" charset="0"/>
              <a:ea typeface="ＭＳ Ｐゴシック" pitchFamily="34" charset="-128"/>
            </a:endParaRPr>
          </a:p>
          <a:p>
            <a:pPr>
              <a:lnSpc>
                <a:spcPct val="80000"/>
              </a:lnSpc>
              <a:spcBef>
                <a:spcPct val="0"/>
              </a:spcBef>
            </a:pPr>
            <a:r>
              <a:rPr lang="en-GB" sz="1100" smtClean="0">
                <a:latin typeface="Arial" charset="0"/>
                <a:ea typeface="ＭＳ Ｐゴシック" pitchFamily="34" charset="-128"/>
              </a:rPr>
              <a:t>Nicotinic acid, a B vitamin, is effective at reducing both LDL cholesterol and triglyceride concentrations, and increasing HDL cholesterol levels. To be effective, it must be given in pharmacologic doses. The value of nicotinic acid has been limited by the incidence of adverse events, which include flushing, gastrointestinal distress, liver toxicity, hyperglycemia. and hyperuricemia.</a:t>
            </a:r>
            <a:r>
              <a:rPr lang="en-GB" sz="1100" baseline="30000" smtClean="0">
                <a:latin typeface="Arial" charset="0"/>
                <a:ea typeface="ＭＳ Ｐゴシック" pitchFamily="34" charset="-128"/>
              </a:rPr>
              <a:t>1,2</a:t>
            </a:r>
          </a:p>
          <a:p>
            <a:pPr>
              <a:lnSpc>
                <a:spcPct val="80000"/>
              </a:lnSpc>
              <a:spcBef>
                <a:spcPct val="0"/>
              </a:spcBef>
            </a:pPr>
            <a:endParaRPr lang="en-GB" sz="1100" smtClean="0">
              <a:latin typeface="Arial" charset="0"/>
              <a:ea typeface="ＭＳ Ｐゴシック" pitchFamily="34" charset="-128"/>
            </a:endParaRPr>
          </a:p>
          <a:p>
            <a:pPr>
              <a:lnSpc>
                <a:spcPct val="80000"/>
              </a:lnSpc>
              <a:spcBef>
                <a:spcPct val="0"/>
              </a:spcBef>
            </a:pPr>
            <a:r>
              <a:rPr lang="en-GB" sz="1100" smtClean="0">
                <a:latin typeface="Arial" charset="0"/>
                <a:ea typeface="ＭＳ Ｐゴシック" pitchFamily="34" charset="-128"/>
              </a:rPr>
              <a:t>Fibrates are effective at lowering triglyceride levels and raising HDL-C levels. However, in a majority of patients they are only moderately successful in reducing LDL-cholesterol.</a:t>
            </a:r>
            <a:r>
              <a:rPr lang="en-GB" sz="1100" baseline="30000" smtClean="0">
                <a:latin typeface="Arial" charset="0"/>
                <a:ea typeface="ＭＳ Ｐゴシック" pitchFamily="34" charset="-128"/>
              </a:rPr>
              <a:t>1,2</a:t>
            </a:r>
          </a:p>
          <a:p>
            <a:pPr>
              <a:lnSpc>
                <a:spcPct val="80000"/>
              </a:lnSpc>
              <a:spcBef>
                <a:spcPct val="0"/>
              </a:spcBef>
            </a:pPr>
            <a:endParaRPr lang="en-GB" sz="1100" smtClean="0">
              <a:latin typeface="Arial" charset="0"/>
              <a:ea typeface="ＭＳ Ｐゴシック" pitchFamily="34" charset="-128"/>
            </a:endParaRPr>
          </a:p>
          <a:p>
            <a:pPr>
              <a:lnSpc>
                <a:spcPct val="80000"/>
              </a:lnSpc>
              <a:spcBef>
                <a:spcPct val="0"/>
              </a:spcBef>
            </a:pPr>
            <a:r>
              <a:rPr lang="en-GB" sz="1100" smtClean="0">
                <a:latin typeface="Arial" charset="0"/>
                <a:ea typeface="ＭＳ Ｐゴシック" pitchFamily="34" charset="-128"/>
              </a:rPr>
              <a:t>Ezetimibe is the first of a novel class of selective cholesterol-absorption inhibitors.  Ezetimibe may be useful in patients that are intolerant of other lipid-modifying therapies and in combination with a statin in patients that are intolerant of large doses of statins or need further reduction in LDL cholesterol despite the maximum dose of a statin.</a:t>
            </a:r>
            <a:r>
              <a:rPr lang="en-GB" sz="1100" baseline="30000" smtClean="0">
                <a:latin typeface="Arial" charset="0"/>
                <a:ea typeface="ＭＳ Ｐゴシック" pitchFamily="34" charset="-128"/>
              </a:rPr>
              <a:t>4</a:t>
            </a:r>
          </a:p>
          <a:p>
            <a:pPr>
              <a:lnSpc>
                <a:spcPct val="80000"/>
              </a:lnSpc>
              <a:spcBef>
                <a:spcPct val="0"/>
              </a:spcBef>
            </a:pPr>
            <a:endParaRPr lang="en-GB" sz="1100" baseline="30000" smtClean="0">
              <a:latin typeface="Arial" charset="0"/>
              <a:ea typeface="ＭＳ Ｐゴシック" pitchFamily="34" charset="-128"/>
            </a:endParaRPr>
          </a:p>
          <a:p>
            <a:pPr>
              <a:lnSpc>
                <a:spcPct val="80000"/>
              </a:lnSpc>
              <a:spcBef>
                <a:spcPct val="0"/>
              </a:spcBef>
            </a:pPr>
            <a:r>
              <a:rPr lang="en-GB" sz="1100" smtClean="0">
                <a:latin typeface="Arial" charset="0"/>
                <a:ea typeface="ＭＳ Ｐゴシック" pitchFamily="34" charset="-128"/>
              </a:rPr>
              <a:t>References:</a:t>
            </a:r>
          </a:p>
          <a:p>
            <a:pPr>
              <a:lnSpc>
                <a:spcPct val="80000"/>
              </a:lnSpc>
              <a:spcBef>
                <a:spcPct val="0"/>
              </a:spcBef>
            </a:pPr>
            <a:r>
              <a:rPr lang="en-GB" sz="1100" smtClean="0">
                <a:latin typeface="Arial" charset="0"/>
                <a:ea typeface="ＭＳ Ｐゴシック" pitchFamily="34" charset="-128"/>
              </a:rPr>
              <a:t>1. Yeshurun D, Gotto AM. Southern Med J 1995;</a:t>
            </a:r>
            <a:r>
              <a:rPr lang="en-GB" sz="1100" b="1" smtClean="0">
                <a:latin typeface="Arial" charset="0"/>
                <a:ea typeface="ＭＳ Ｐゴシック" pitchFamily="34" charset="-128"/>
              </a:rPr>
              <a:t>88(4)</a:t>
            </a:r>
            <a:r>
              <a:rPr lang="en-GB" sz="1100" smtClean="0">
                <a:latin typeface="Arial" charset="0"/>
                <a:ea typeface="ＭＳ Ｐゴシック" pitchFamily="34" charset="-128"/>
              </a:rPr>
              <a:t>:379–391.</a:t>
            </a:r>
          </a:p>
          <a:p>
            <a:pPr>
              <a:lnSpc>
                <a:spcPct val="80000"/>
              </a:lnSpc>
              <a:spcBef>
                <a:spcPct val="0"/>
              </a:spcBef>
            </a:pPr>
            <a:r>
              <a:rPr lang="en-GB" sz="1100" smtClean="0">
                <a:latin typeface="Arial" charset="0"/>
                <a:ea typeface="ＭＳ Ｐゴシック" pitchFamily="34" charset="-128"/>
              </a:rPr>
              <a:t>2. National Cholesterol Education Program. Circulation 1994;</a:t>
            </a:r>
            <a:r>
              <a:rPr lang="en-GB" sz="1100" b="1" smtClean="0">
                <a:latin typeface="Arial" charset="0"/>
                <a:ea typeface="ＭＳ Ｐゴシック" pitchFamily="34" charset="-128"/>
              </a:rPr>
              <a:t>98(3)</a:t>
            </a:r>
            <a:r>
              <a:rPr lang="en-GB" sz="1100" smtClean="0">
                <a:latin typeface="Arial" charset="0"/>
                <a:ea typeface="ＭＳ Ｐゴシック" pitchFamily="34" charset="-128"/>
              </a:rPr>
              <a:t>:1333–1445.</a:t>
            </a:r>
          </a:p>
          <a:p>
            <a:pPr>
              <a:lnSpc>
                <a:spcPct val="80000"/>
              </a:lnSpc>
              <a:spcBef>
                <a:spcPct val="0"/>
              </a:spcBef>
            </a:pPr>
            <a:r>
              <a:rPr lang="en-GB" sz="1100" smtClean="0">
                <a:latin typeface="Arial" charset="0"/>
                <a:ea typeface="ＭＳ Ｐゴシック" pitchFamily="34" charset="-128"/>
              </a:rPr>
              <a:t>3. Knopp RH. N Engl J Med 1999;</a:t>
            </a:r>
            <a:r>
              <a:rPr lang="en-GB" sz="1100" b="1" smtClean="0">
                <a:latin typeface="Arial" charset="0"/>
                <a:ea typeface="ＭＳ Ｐゴシック" pitchFamily="34" charset="-128"/>
              </a:rPr>
              <a:t>341</a:t>
            </a:r>
            <a:r>
              <a:rPr lang="en-GB" sz="1100" smtClean="0">
                <a:latin typeface="Arial" charset="0"/>
                <a:ea typeface="ＭＳ Ｐゴシック" pitchFamily="34" charset="-128"/>
              </a:rPr>
              <a:t>:498–511.</a:t>
            </a:r>
          </a:p>
          <a:p>
            <a:pPr>
              <a:lnSpc>
                <a:spcPct val="80000"/>
              </a:lnSpc>
              <a:spcBef>
                <a:spcPct val="0"/>
              </a:spcBef>
            </a:pPr>
            <a:r>
              <a:rPr lang="en-GB" sz="1100" smtClean="0">
                <a:latin typeface="Arial" charset="0"/>
                <a:ea typeface="ＭＳ Ｐゴシック" pitchFamily="34" charset="-128"/>
              </a:rPr>
              <a:t>4. Gupta EK, Ito MK. Heart Dis 2002;</a:t>
            </a:r>
            <a:r>
              <a:rPr lang="en-GB" sz="1100" b="1" smtClean="0">
                <a:latin typeface="Arial" charset="0"/>
                <a:ea typeface="ＭＳ Ｐゴシック" pitchFamily="34" charset="-128"/>
              </a:rPr>
              <a:t>4</a:t>
            </a:r>
            <a:r>
              <a:rPr lang="en-GB" sz="1100" smtClean="0">
                <a:latin typeface="Arial" charset="0"/>
                <a:ea typeface="ＭＳ Ｐゴシック" pitchFamily="34" charset="-128"/>
              </a:rPr>
              <a:t>:399–409.</a:t>
            </a:r>
            <a:endParaRPr lang="en-US" sz="1100" smtClean="0">
              <a:latin typeface="Arial"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Fredrickson and Levy classified hyperlipoproteinemias according to the type of lipoprotein particles that accumulate in the blood (Type I to Type V)</a:t>
            </a:r>
          </a:p>
        </p:txBody>
      </p:sp>
      <p:sp>
        <p:nvSpPr>
          <p:cNvPr id="512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204B73A-E4C3-4A51-B847-8C5BB74493DA}" type="slidenum">
              <a:rPr lang="en-US" smtClean="0">
                <a:latin typeface="Arial" pitchFamily="34" charset="0"/>
              </a:rPr>
              <a:pPr>
                <a:defRPr/>
              </a:pPr>
              <a:t>32</a:t>
            </a:fld>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Important from treatment point of view </a:t>
            </a:r>
          </a:p>
          <a:p>
            <a:pPr eaLnBrk="1" hangingPunct="1">
              <a:spcBef>
                <a:spcPct val="0"/>
              </a:spcBef>
            </a:pPr>
            <a:r>
              <a:rPr lang="en-US" smtClean="0"/>
              <a:t>Effective patient management</a:t>
            </a:r>
          </a:p>
          <a:p>
            <a:pPr eaLnBrk="1" hangingPunct="1">
              <a:spcBef>
                <a:spcPct val="0"/>
              </a:spcBef>
            </a:pPr>
            <a:endParaRPr lang="en-US" smtClean="0"/>
          </a:p>
        </p:txBody>
      </p:sp>
      <p:sp>
        <p:nvSpPr>
          <p:cNvPr id="522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D508BF7-60BA-4E0C-B84C-D637F5BDC1D9}" type="slidenum">
              <a:rPr lang="en-US" smtClean="0">
                <a:latin typeface="Arial" pitchFamily="34" charset="0"/>
              </a:rPr>
              <a:pPr>
                <a:defRPr/>
              </a:pPr>
              <a:t>35</a:t>
            </a:fld>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IN" smtClean="0"/>
          </a:p>
        </p:txBody>
      </p:sp>
      <p:sp>
        <p:nvSpPr>
          <p:cNvPr id="4" name="Slide Number Placeholder 3"/>
          <p:cNvSpPr>
            <a:spLocks noGrp="1"/>
          </p:cNvSpPr>
          <p:nvPr>
            <p:ph type="sldNum" sz="quarter" idx="5"/>
          </p:nvPr>
        </p:nvSpPr>
        <p:spPr/>
        <p:txBody>
          <a:bodyPr/>
          <a:lstStyle/>
          <a:p>
            <a:pPr>
              <a:defRPr/>
            </a:pPr>
            <a:fld id="{E353C3F6-E5E7-46A1-9A38-CBD7C1BAADC2}" type="slidenum">
              <a:rPr lang="en-US" smtClean="0"/>
              <a:pPr>
                <a:defRPr/>
              </a:pPr>
              <a:t>48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IN" smtClean="0"/>
          </a:p>
        </p:txBody>
      </p:sp>
      <p:sp>
        <p:nvSpPr>
          <p:cNvPr id="4" name="Slide Number Placeholder 3"/>
          <p:cNvSpPr>
            <a:spLocks noGrp="1"/>
          </p:cNvSpPr>
          <p:nvPr>
            <p:ph type="sldNum" sz="quarter" idx="5"/>
          </p:nvPr>
        </p:nvSpPr>
        <p:spPr/>
        <p:txBody>
          <a:bodyPr/>
          <a:lstStyle/>
          <a:p>
            <a:pPr>
              <a:defRPr/>
            </a:pPr>
            <a:fld id="{6EEDDFA7-A221-4DB4-9A87-2556C29D882C}" type="slidenum">
              <a:rPr lang="en-US" smtClean="0"/>
              <a:pPr>
                <a:defRPr/>
              </a:pPr>
              <a:t>49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IN" smtClean="0"/>
              <a:t>LDL Receptor adaptor protein (LDLRAP)</a:t>
            </a:r>
          </a:p>
        </p:txBody>
      </p:sp>
      <p:sp>
        <p:nvSpPr>
          <p:cNvPr id="4" name="Slide Number Placeholder 3"/>
          <p:cNvSpPr>
            <a:spLocks noGrp="1"/>
          </p:cNvSpPr>
          <p:nvPr>
            <p:ph type="sldNum" sz="quarter" idx="5"/>
          </p:nvPr>
        </p:nvSpPr>
        <p:spPr/>
        <p:txBody>
          <a:bodyPr/>
          <a:lstStyle/>
          <a:p>
            <a:pPr>
              <a:defRPr/>
            </a:pPr>
            <a:fld id="{D362085D-4FDB-43E5-A672-B3EC554777E4}" type="slidenum">
              <a:rPr lang="en-US" smtClean="0"/>
              <a:pPr>
                <a:defRPr/>
              </a:pPr>
              <a:t>51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IN" smtClean="0"/>
          </a:p>
        </p:txBody>
      </p:sp>
      <p:sp>
        <p:nvSpPr>
          <p:cNvPr id="4" name="Slide Number Placeholder 3"/>
          <p:cNvSpPr>
            <a:spLocks noGrp="1"/>
          </p:cNvSpPr>
          <p:nvPr>
            <p:ph type="sldNum" sz="quarter" idx="5"/>
          </p:nvPr>
        </p:nvSpPr>
        <p:spPr/>
        <p:txBody>
          <a:bodyPr/>
          <a:lstStyle/>
          <a:p>
            <a:pPr>
              <a:defRPr/>
            </a:pPr>
            <a:fld id="{836F413B-3DC8-4FE3-A0FC-E64AFFCA7A3D}" type="slidenum">
              <a:rPr lang="en-US" smtClean="0"/>
              <a:pPr>
                <a:defRPr/>
              </a:pPr>
              <a:t>52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IN" smtClean="0"/>
              <a:t>One-half of the first-degree relatives of patients with FH and FDB are hypercholesterolemic, whereas &lt;10% of first-degree relatives of patients with polygenic hypercholesterolemia have hypercholesterolemia</a:t>
            </a:r>
          </a:p>
          <a:p>
            <a:pPr eaLnBrk="1" hangingPunct="1"/>
            <a:r>
              <a:rPr lang="en-IN" smtClean="0"/>
              <a:t>Treatment of polygenic hypercholesterolemia is identical to that of other forms of hypercholesterolemia</a:t>
            </a:r>
          </a:p>
          <a:p>
            <a:pPr eaLnBrk="1" hangingPunct="1"/>
            <a:endParaRPr lang="en-IN" smtClean="0"/>
          </a:p>
        </p:txBody>
      </p:sp>
      <p:sp>
        <p:nvSpPr>
          <p:cNvPr id="4" name="Slide Number Placeholder 3"/>
          <p:cNvSpPr>
            <a:spLocks noGrp="1"/>
          </p:cNvSpPr>
          <p:nvPr>
            <p:ph type="sldNum" sz="quarter" idx="5"/>
          </p:nvPr>
        </p:nvSpPr>
        <p:spPr/>
        <p:txBody>
          <a:bodyPr/>
          <a:lstStyle/>
          <a:p>
            <a:pPr>
              <a:defRPr/>
            </a:pPr>
            <a:fld id="{EDA7BA39-DA5C-4B82-AFF1-5CCBB8E4B96D}" type="slidenum">
              <a:rPr lang="en-US" smtClean="0"/>
              <a:pPr>
                <a:defRPr/>
              </a:pPr>
              <a:t>54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2BA9C19-D2FA-4710-B20F-A300B829EBF9}"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E30E95B-98FC-4765-BB38-A6F2F46255C3}"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6344F0A-925E-4A0D-A3C4-771845F51040}"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4BA0F71-5118-4437-A5FA-C7CBB749A322}"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33E1AE3-AFA8-4535-88EC-DE45BED95708}"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EAF07CC-F05C-4437-BC25-41DC179F2CBC}"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9EC0D6C-E6B6-4C82-9789-1C94527BAB7A}"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563B643-B0EA-404E-89C7-6D57D78F49A2}"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2900D92B-B1A9-4B5C-94ED-8581EBECD856}"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028ADE2-C290-4F99-B2F0-61A45DFAA0D2}"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BEBD435-9C04-4FBA-A7FF-1113AD0E503E}"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9843353-0832-4B02-B0F5-30941D642FEB}"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6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143000"/>
          </a:xfrm>
        </p:spPr>
        <p:txBody>
          <a:bodyPr/>
          <a:lstStyle/>
          <a:p>
            <a:r>
              <a:rPr lang="en-US" dirty="0" smtClean="0"/>
              <a:t>Primary </a:t>
            </a:r>
            <a:r>
              <a:rPr lang="en-US" dirty="0" err="1" smtClean="0"/>
              <a:t>hyperlipedemias</a:t>
            </a:r>
            <a:endParaRPr lang="en-US" dirty="0"/>
          </a:p>
        </p:txBody>
      </p:sp>
      <p:sp>
        <p:nvSpPr>
          <p:cNvPr id="3" name="Content Placeholder 2"/>
          <p:cNvSpPr>
            <a:spLocks noGrp="1"/>
          </p:cNvSpPr>
          <p:nvPr>
            <p:ph idx="1"/>
          </p:nvPr>
        </p:nvSpPr>
        <p:spPr>
          <a:xfrm>
            <a:off x="5486400" y="5029200"/>
            <a:ext cx="3048000" cy="1371600"/>
          </a:xfrm>
        </p:spPr>
        <p:txBody>
          <a:bodyPr/>
          <a:lstStyle/>
          <a:p>
            <a:pPr>
              <a:buNone/>
            </a:pPr>
            <a:r>
              <a:rPr lang="en-US" dirty="0" err="1" smtClean="0"/>
              <a:t>Dr.Rakesh</a:t>
            </a:r>
            <a:r>
              <a:rPr lang="en-US" dirty="0" smtClean="0"/>
              <a:t> k</a:t>
            </a:r>
          </a:p>
          <a:p>
            <a:pPr>
              <a:buNone/>
            </a:pPr>
            <a:r>
              <a:rPr lang="en-US" dirty="0" smtClean="0"/>
              <a:t>SR Cardiology</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14400"/>
            <a:ext cx="9144000" cy="5211763"/>
          </a:xfrm>
        </p:spPr>
        <p:txBody>
          <a:bodyPr>
            <a:normAutofit/>
          </a:bodyPr>
          <a:lstStyle/>
          <a:p>
            <a:r>
              <a:rPr lang="en-US" dirty="0" smtClean="0"/>
              <a:t>It has been estimated that at least 50% of variation in LDL-C is genetically determined. (polygenic/single gene</a:t>
            </a:r>
            <a:r>
              <a:rPr lang="en-US" i="1" dirty="0" smtClean="0"/>
              <a:t>)</a:t>
            </a:r>
            <a:endParaRPr lang="en-US" dirty="0" smtClean="0"/>
          </a:p>
          <a:p>
            <a:r>
              <a:rPr lang="en-US" dirty="0" smtClean="0"/>
              <a:t>The population frequency of heterozygous FH due to LDL receptor mutations is as high as approximately 1 in 250 individuals.</a:t>
            </a:r>
          </a:p>
          <a:p>
            <a:r>
              <a:rPr lang="en-US" dirty="0" smtClean="0"/>
              <a:t>Untreated men with heterozygous FH have an ~50% chance of having a MI before age 60 years, and women with heterozygous FH are at substantially increased risk as well.</a:t>
            </a:r>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14400"/>
            <a:ext cx="8382000" cy="5410200"/>
          </a:xfrm>
        </p:spPr>
        <p:txBody>
          <a:bodyPr>
            <a:normAutofit fontScale="85000" lnSpcReduction="10000"/>
          </a:bodyPr>
          <a:lstStyle/>
          <a:p>
            <a:r>
              <a:rPr lang="en-IN" dirty="0" smtClean="0"/>
              <a:t>Dietary fat restriction with fat-soluble vitamin supplementation.</a:t>
            </a:r>
          </a:p>
          <a:p>
            <a:r>
              <a:rPr lang="en-IN" dirty="0" smtClean="0"/>
              <a:t>Dietary simple carbohydrates restriction.</a:t>
            </a:r>
          </a:p>
          <a:p>
            <a:pPr>
              <a:spcBef>
                <a:spcPts val="1800"/>
              </a:spcBef>
            </a:pPr>
            <a:r>
              <a:rPr lang="en-IN" dirty="0" smtClean="0"/>
              <a:t>Medium-chain triglycerides</a:t>
            </a:r>
          </a:p>
          <a:p>
            <a:r>
              <a:rPr lang="en-IN" dirty="0" smtClean="0"/>
              <a:t>Fresh frozen plasma – source of </a:t>
            </a:r>
            <a:r>
              <a:rPr lang="en-IN" dirty="0" err="1" smtClean="0"/>
              <a:t>apo</a:t>
            </a:r>
            <a:r>
              <a:rPr lang="en-IN" dirty="0" smtClean="0"/>
              <a:t> C deficiency.</a:t>
            </a:r>
          </a:p>
          <a:p>
            <a:r>
              <a:rPr lang="en-IN" dirty="0" err="1" smtClean="0"/>
              <a:t>Fibrates</a:t>
            </a:r>
            <a:r>
              <a:rPr lang="en-IN" dirty="0" smtClean="0"/>
              <a:t>, niacin, fish oils and </a:t>
            </a:r>
            <a:r>
              <a:rPr lang="en-IN" dirty="0" err="1" smtClean="0"/>
              <a:t>statins</a:t>
            </a:r>
            <a:r>
              <a:rPr lang="en-IN" dirty="0" smtClean="0"/>
              <a:t> in combination.  </a:t>
            </a:r>
          </a:p>
          <a:p>
            <a:r>
              <a:rPr lang="en-US" dirty="0" err="1" smtClean="0"/>
              <a:t>Fibrates</a:t>
            </a:r>
            <a:r>
              <a:rPr lang="en-US" dirty="0" smtClean="0"/>
              <a:t> are the first-line treatment in patients with </a:t>
            </a:r>
            <a:r>
              <a:rPr lang="en-US" dirty="0" err="1" smtClean="0"/>
              <a:t>hypertriglyceridemia</a:t>
            </a:r>
            <a:r>
              <a:rPr lang="en-US" dirty="0" smtClean="0"/>
              <a:t> who are at risk of pancreatitis. </a:t>
            </a:r>
            <a:endParaRPr lang="en-IN" dirty="0" smtClean="0"/>
          </a:p>
          <a:p>
            <a:pPr>
              <a:spcBef>
                <a:spcPts val="1800"/>
              </a:spcBef>
            </a:pPr>
            <a:r>
              <a:rPr lang="en-IN" dirty="0" err="1" smtClean="0"/>
              <a:t>Plasmapheresis</a:t>
            </a:r>
            <a:r>
              <a:rPr lang="en-IN" dirty="0" smtClean="0"/>
              <a:t> in pregnancy </a:t>
            </a:r>
          </a:p>
          <a:p>
            <a:pPr>
              <a:spcBef>
                <a:spcPts val="1800"/>
              </a:spcBef>
            </a:pPr>
            <a:r>
              <a:rPr lang="en-IN" dirty="0" smtClean="0"/>
              <a:t>Gene therapy-</a:t>
            </a:r>
            <a:r>
              <a:rPr lang="en-US" dirty="0" err="1" smtClean="0"/>
              <a:t>alipogene</a:t>
            </a:r>
            <a:r>
              <a:rPr lang="en-US" dirty="0" smtClean="0"/>
              <a:t> </a:t>
            </a:r>
            <a:r>
              <a:rPr lang="en-US" dirty="0" err="1" smtClean="0"/>
              <a:t>tiparvovec</a:t>
            </a:r>
            <a:r>
              <a:rPr lang="en-US" dirty="0" smtClean="0"/>
              <a:t> is approved. </a:t>
            </a:r>
            <a:endParaRPr lang="en-IN" dirty="0" smtClean="0"/>
          </a:p>
          <a:p>
            <a:endParaRPr lang="en-US"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Specific treatment</a:t>
            </a:r>
            <a:endParaRPr lang="en-US" dirty="0"/>
          </a:p>
        </p:txBody>
      </p:sp>
      <p:sp>
        <p:nvSpPr>
          <p:cNvPr id="3" name="Content Placeholder 2"/>
          <p:cNvSpPr>
            <a:spLocks noGrp="1"/>
          </p:cNvSpPr>
          <p:nvPr>
            <p:ph idx="1"/>
          </p:nvPr>
        </p:nvSpPr>
        <p:spPr/>
        <p:txBody>
          <a:bodyPr/>
          <a:lstStyle/>
          <a:p>
            <a:r>
              <a:rPr lang="en-IN" dirty="0" err="1" smtClean="0"/>
              <a:t>Sitosterolemia</a:t>
            </a:r>
            <a:r>
              <a:rPr lang="en-IN" dirty="0" smtClean="0">
                <a:sym typeface="Wingdings" pitchFamily="2" charset="2"/>
              </a:rPr>
              <a:t></a:t>
            </a:r>
            <a:r>
              <a:rPr lang="en-IN" dirty="0" smtClean="0"/>
              <a:t> </a:t>
            </a:r>
            <a:r>
              <a:rPr lang="en-US" dirty="0" err="1" smtClean="0"/>
              <a:t>Ezetimibe</a:t>
            </a:r>
            <a:r>
              <a:rPr lang="en-US" dirty="0" smtClean="0"/>
              <a:t>, BAS.</a:t>
            </a:r>
          </a:p>
          <a:p>
            <a:r>
              <a:rPr lang="en-US" dirty="0" err="1" smtClean="0"/>
              <a:t>Lp</a:t>
            </a:r>
            <a:r>
              <a:rPr lang="en-US" dirty="0" smtClean="0"/>
              <a:t>(a)</a:t>
            </a:r>
            <a:r>
              <a:rPr lang="en-US" dirty="0" smtClean="0">
                <a:sym typeface="Wingdings" pitchFamily="2" charset="2"/>
              </a:rPr>
              <a:t></a:t>
            </a:r>
            <a:r>
              <a:rPr lang="en-US" dirty="0" smtClean="0"/>
              <a:t>Niacin</a:t>
            </a:r>
            <a:r>
              <a:rPr lang="en-IN" dirty="0" smtClean="0"/>
              <a:t> </a:t>
            </a:r>
          </a:p>
          <a:p>
            <a:r>
              <a:rPr lang="en-US" dirty="0" smtClean="0"/>
              <a:t>ADH-type 3(gain-of-function mutations of PCSK9)</a:t>
            </a:r>
            <a:r>
              <a:rPr lang="en-US" dirty="0" smtClean="0">
                <a:sym typeface="Wingdings" pitchFamily="2" charset="2"/>
              </a:rPr>
              <a:t></a:t>
            </a:r>
            <a:r>
              <a:rPr lang="en-US" dirty="0" smtClean="0"/>
              <a:t> </a:t>
            </a:r>
            <a:r>
              <a:rPr lang="en-US" dirty="0" err="1" smtClean="0"/>
              <a:t>Alirocumab</a:t>
            </a:r>
            <a:r>
              <a:rPr lang="en-US" dirty="0" smtClean="0"/>
              <a:t>, </a:t>
            </a:r>
            <a:r>
              <a:rPr lang="en-US" dirty="0" err="1" smtClean="0"/>
              <a:t>Evolocumab</a:t>
            </a:r>
            <a:r>
              <a:rPr lang="en-US" dirty="0" smtClean="0"/>
              <a:t>.</a:t>
            </a:r>
            <a:endParaRPr lang="en-US"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p:cNvPicPr>
            <a:picLocks noChangeAspect="1" noChangeArrowheads="1"/>
          </p:cNvPicPr>
          <p:nvPr/>
        </p:nvPicPr>
        <p:blipFill>
          <a:blip r:embed="rId2"/>
          <a:srcRect l="25769" t="9375" r="37921" b="19792"/>
          <a:stretch>
            <a:fillRect/>
          </a:stretch>
        </p:blipFill>
        <p:spPr bwMode="auto">
          <a:xfrm>
            <a:off x="0" y="-78658"/>
            <a:ext cx="9144000" cy="6936658"/>
          </a:xfrm>
          <a:prstGeom prst="rect">
            <a:avLst/>
          </a:prstGeom>
          <a:noFill/>
          <a:ln w="9525">
            <a:noFill/>
            <a:miter lim="800000"/>
            <a:headEnd/>
            <a:tailEnd/>
          </a:ln>
          <a:effec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7200" cy="639762"/>
          </a:xfrm>
        </p:spPr>
        <p:txBody>
          <a:bodyPr>
            <a:normAutofit fontScale="90000"/>
          </a:bodyPr>
          <a:lstStyle/>
          <a:p>
            <a:r>
              <a:rPr lang="en-US" dirty="0" err="1" smtClean="0"/>
              <a:t>Statins</a:t>
            </a:r>
            <a:r>
              <a:rPr lang="en-US" dirty="0" smtClean="0"/>
              <a:t> </a:t>
            </a:r>
            <a:endParaRPr lang="en-US" dirty="0"/>
          </a:p>
        </p:txBody>
      </p:sp>
      <p:sp>
        <p:nvSpPr>
          <p:cNvPr id="3" name="Content Placeholder 2"/>
          <p:cNvSpPr>
            <a:spLocks noGrp="1"/>
          </p:cNvSpPr>
          <p:nvPr>
            <p:ph idx="1"/>
          </p:nvPr>
        </p:nvSpPr>
        <p:spPr>
          <a:xfrm>
            <a:off x="381000" y="1143000"/>
            <a:ext cx="8382000" cy="5287963"/>
          </a:xfrm>
        </p:spPr>
        <p:txBody>
          <a:bodyPr>
            <a:normAutofit fontScale="77500" lnSpcReduction="20000"/>
          </a:bodyPr>
          <a:lstStyle/>
          <a:p>
            <a:r>
              <a:rPr lang="en-US" dirty="0" err="1" smtClean="0"/>
              <a:t>Statins</a:t>
            </a:r>
            <a:r>
              <a:rPr lang="en-US" dirty="0" smtClean="0"/>
              <a:t>- inhibitors of HMG-</a:t>
            </a:r>
            <a:r>
              <a:rPr lang="en-US" dirty="0" err="1" smtClean="0"/>
              <a:t>CoA</a:t>
            </a:r>
            <a:r>
              <a:rPr lang="en-US" dirty="0" smtClean="0"/>
              <a:t> </a:t>
            </a:r>
            <a:r>
              <a:rPr lang="en-US" dirty="0" err="1" smtClean="0"/>
              <a:t>reductase</a:t>
            </a:r>
            <a:r>
              <a:rPr lang="en-US" dirty="0" smtClean="0"/>
              <a:t> and prevent the formation of </a:t>
            </a:r>
            <a:r>
              <a:rPr lang="en-US" dirty="0" err="1" smtClean="0"/>
              <a:t>mevalonate</a:t>
            </a:r>
            <a:r>
              <a:rPr lang="en-US" dirty="0" smtClean="0"/>
              <a:t>, the rate-limiting step of sterol synthesis.</a:t>
            </a:r>
          </a:p>
          <a:p>
            <a:r>
              <a:rPr lang="en-US" dirty="0" smtClean="0"/>
              <a:t>Increases hepatic LDL –R and decrease the production of VLDL and LDL.</a:t>
            </a:r>
          </a:p>
          <a:p>
            <a:r>
              <a:rPr lang="en-US" dirty="0" err="1" smtClean="0"/>
              <a:t>Statins</a:t>
            </a:r>
            <a:r>
              <a:rPr lang="en-US" dirty="0" smtClean="0"/>
              <a:t> may increase HDL-C.</a:t>
            </a:r>
          </a:p>
          <a:p>
            <a:r>
              <a:rPr lang="en-US" dirty="0" err="1" smtClean="0"/>
              <a:t>Statins</a:t>
            </a:r>
            <a:r>
              <a:rPr lang="en-US" dirty="0" smtClean="0"/>
              <a:t> decrease the inflammatory component of plaque. </a:t>
            </a:r>
          </a:p>
          <a:p>
            <a:r>
              <a:rPr lang="en-US" dirty="0" err="1" smtClean="0"/>
              <a:t>Statins</a:t>
            </a:r>
            <a:r>
              <a:rPr lang="en-US" dirty="0" smtClean="0"/>
              <a:t> </a:t>
            </a:r>
            <a:r>
              <a:rPr lang="en-US" dirty="0" smtClean="0">
                <a:latin typeface="Calibri"/>
                <a:cs typeface="Calibri"/>
              </a:rPr>
              <a:t>↑</a:t>
            </a:r>
            <a:r>
              <a:rPr lang="en-US" dirty="0" smtClean="0"/>
              <a:t>Trans Intestinal Cholesterol Excretion(TICE).</a:t>
            </a:r>
          </a:p>
          <a:p>
            <a:endParaRPr lang="en-US" dirty="0" smtClean="0"/>
          </a:p>
          <a:p>
            <a:r>
              <a:rPr lang="en-US" dirty="0" smtClean="0"/>
              <a:t>S.E- </a:t>
            </a:r>
            <a:r>
              <a:rPr lang="en-US" dirty="0" err="1" smtClean="0"/>
              <a:t>Myalgia</a:t>
            </a:r>
            <a:r>
              <a:rPr lang="en-US" dirty="0" smtClean="0"/>
              <a:t>(10%),</a:t>
            </a:r>
            <a:r>
              <a:rPr lang="en-US" dirty="0" err="1" smtClean="0"/>
              <a:t>myositis</a:t>
            </a:r>
            <a:r>
              <a:rPr lang="en-US" dirty="0" smtClean="0"/>
              <a:t>(</a:t>
            </a:r>
            <a:r>
              <a:rPr lang="en-US" dirty="0" smtClean="0">
                <a:latin typeface="Calibri"/>
                <a:cs typeface="Calibri"/>
              </a:rPr>
              <a:t>↑CPK, need </a:t>
            </a:r>
            <a:r>
              <a:rPr lang="en-US" dirty="0" err="1" smtClean="0">
                <a:latin typeface="Calibri"/>
                <a:cs typeface="Calibri"/>
              </a:rPr>
              <a:t>rechallenge</a:t>
            </a:r>
            <a:r>
              <a:rPr lang="en-US" dirty="0" smtClean="0">
                <a:latin typeface="Calibri"/>
                <a:cs typeface="Calibri"/>
              </a:rPr>
              <a:t> to confirm),</a:t>
            </a:r>
            <a:r>
              <a:rPr lang="en-US" dirty="0" err="1" smtClean="0">
                <a:latin typeface="Calibri"/>
                <a:cs typeface="Calibri"/>
              </a:rPr>
              <a:t>rhabdomyolysis</a:t>
            </a:r>
            <a:r>
              <a:rPr lang="en-US" dirty="0" smtClean="0">
                <a:latin typeface="Calibri"/>
                <a:cs typeface="Calibri"/>
              </a:rPr>
              <a:t>(rare),reversible elevation of ALT.</a:t>
            </a:r>
          </a:p>
          <a:p>
            <a:r>
              <a:rPr lang="en-US" dirty="0" smtClean="0">
                <a:latin typeface="Calibri"/>
                <a:cs typeface="Calibri"/>
              </a:rPr>
              <a:t>Check ALT and CPK within 3months.</a:t>
            </a:r>
          </a:p>
          <a:p>
            <a:r>
              <a:rPr lang="en-US" dirty="0" smtClean="0">
                <a:latin typeface="Calibri"/>
                <a:cs typeface="Calibri"/>
              </a:rPr>
              <a:t>Usually well tolerated. </a:t>
            </a:r>
            <a:endParaRPr lang="en-US" dirty="0" smtClean="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10600" cy="838200"/>
          </a:xfrm>
        </p:spPr>
        <p:txBody>
          <a:bodyPr/>
          <a:lstStyle/>
          <a:p>
            <a:r>
              <a:rPr lang="en-US" dirty="0" err="1" smtClean="0"/>
              <a:t>Biliary</a:t>
            </a:r>
            <a:r>
              <a:rPr lang="en-US" dirty="0" smtClean="0"/>
              <a:t> cholesterol excretion &amp; TICE</a:t>
            </a:r>
            <a:endParaRPr lang="en-US" dirty="0"/>
          </a:p>
        </p:txBody>
      </p:sp>
      <p:pic>
        <p:nvPicPr>
          <p:cNvPr id="64515" name="Picture 3"/>
          <p:cNvPicPr>
            <a:picLocks noChangeAspect="1" noChangeArrowheads="1"/>
          </p:cNvPicPr>
          <p:nvPr/>
        </p:nvPicPr>
        <p:blipFill>
          <a:blip r:embed="rId2"/>
          <a:srcRect l="41215" t="23958" r="21303" b="11458"/>
          <a:stretch>
            <a:fillRect/>
          </a:stretch>
        </p:blipFill>
        <p:spPr bwMode="auto">
          <a:xfrm>
            <a:off x="0" y="762000"/>
            <a:ext cx="9144000" cy="5881688"/>
          </a:xfrm>
          <a:prstGeom prst="rect">
            <a:avLst/>
          </a:prstGeom>
          <a:noFill/>
          <a:ln w="9525">
            <a:noFill/>
            <a:miter lim="800000"/>
            <a:headEnd/>
            <a:tailEnd/>
          </a:ln>
          <a:effec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Evidence for </a:t>
            </a:r>
            <a:r>
              <a:rPr lang="en-US" dirty="0" err="1" smtClean="0"/>
              <a:t>statin</a:t>
            </a:r>
            <a:r>
              <a:rPr lang="en-US" dirty="0" smtClean="0"/>
              <a:t> therapy</a:t>
            </a:r>
            <a:endParaRPr lang="en-US" dirty="0"/>
          </a:p>
        </p:txBody>
      </p:sp>
      <p:pic>
        <p:nvPicPr>
          <p:cNvPr id="4" name="Picture 2"/>
          <p:cNvPicPr>
            <a:picLocks noGrp="1" noChangeAspect="1" noChangeArrowheads="1"/>
          </p:cNvPicPr>
          <p:nvPr>
            <p:ph idx="1"/>
          </p:nvPr>
        </p:nvPicPr>
        <p:blipFill>
          <a:blip r:embed="rId2"/>
          <a:srcRect l="28229" t="20278" r="27282" b="14135"/>
          <a:stretch>
            <a:fillRect/>
          </a:stretch>
        </p:blipFill>
        <p:spPr bwMode="auto">
          <a:xfrm>
            <a:off x="0" y="1066800"/>
            <a:ext cx="9144000" cy="568419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normAutofit/>
          </a:bodyPr>
          <a:lstStyle/>
          <a:p>
            <a:r>
              <a:rPr lang="en-US" sz="3200" dirty="0" smtClean="0"/>
              <a:t>ACC/AHA Release Updated Guideline on the Treatment of Blood Cholesterol to Reduce ASCVD Risk-2014</a:t>
            </a:r>
            <a:endParaRPr lang="en-US" sz="3200" dirty="0"/>
          </a:p>
        </p:txBody>
      </p:sp>
      <p:sp>
        <p:nvSpPr>
          <p:cNvPr id="3" name="Content Placeholder 2"/>
          <p:cNvSpPr>
            <a:spLocks noGrp="1"/>
          </p:cNvSpPr>
          <p:nvPr>
            <p:ph idx="1"/>
          </p:nvPr>
        </p:nvSpPr>
        <p:spPr>
          <a:xfrm>
            <a:off x="304800" y="1447800"/>
            <a:ext cx="8534400" cy="5181600"/>
          </a:xfrm>
        </p:spPr>
        <p:txBody>
          <a:bodyPr>
            <a:normAutofit fontScale="77500" lnSpcReduction="20000"/>
          </a:bodyPr>
          <a:lstStyle/>
          <a:p>
            <a:r>
              <a:rPr lang="en-US" dirty="0" smtClean="0"/>
              <a:t>Key Points for Practice  </a:t>
            </a:r>
          </a:p>
          <a:p>
            <a:r>
              <a:rPr lang="en-US" dirty="0" smtClean="0"/>
              <a:t>The guideline emphasizes that lifestyle modification remains a critical component of ASCVD reduction. </a:t>
            </a:r>
          </a:p>
          <a:p>
            <a:r>
              <a:rPr lang="en-US" dirty="0" smtClean="0"/>
              <a:t>Four groups most likely to benefit from </a:t>
            </a:r>
            <a:r>
              <a:rPr lang="en-US" dirty="0" err="1" smtClean="0"/>
              <a:t>statin</a:t>
            </a:r>
            <a:r>
              <a:rPr lang="en-US" dirty="0" smtClean="0"/>
              <a:t> therapy are identified: </a:t>
            </a:r>
          </a:p>
          <a:p>
            <a:pPr lvl="1"/>
            <a:r>
              <a:rPr lang="en-US" dirty="0" smtClean="0"/>
              <a:t>Patients with any form of clinical ASCVD </a:t>
            </a:r>
          </a:p>
          <a:p>
            <a:pPr lvl="1"/>
            <a:r>
              <a:rPr lang="en-US" dirty="0" smtClean="0"/>
              <a:t>Patients with primary LDL-C levels of 190 mg per </a:t>
            </a:r>
            <a:r>
              <a:rPr lang="en-US" dirty="0" err="1" smtClean="0"/>
              <a:t>dL</a:t>
            </a:r>
            <a:r>
              <a:rPr lang="en-US" dirty="0" smtClean="0"/>
              <a:t> or greater </a:t>
            </a:r>
          </a:p>
          <a:p>
            <a:pPr lvl="1"/>
            <a:r>
              <a:rPr lang="en-US" dirty="0" smtClean="0"/>
              <a:t>Patients with diabetes mellitus, 40 to 75 years of age, with LDL-C levels of 70 to 189 mg per </a:t>
            </a:r>
            <a:r>
              <a:rPr lang="en-US" dirty="0" err="1" smtClean="0"/>
              <a:t>dL</a:t>
            </a:r>
            <a:r>
              <a:rPr lang="en-US" dirty="0" smtClean="0"/>
              <a:t> </a:t>
            </a:r>
          </a:p>
          <a:p>
            <a:pPr lvl="1"/>
            <a:r>
              <a:rPr lang="en-US" dirty="0" smtClean="0"/>
              <a:t>Patients without diabetes, 40 to 75 years of age, with an estimated 10-year ASCVD risk ≥ 7.5% </a:t>
            </a:r>
          </a:p>
          <a:p>
            <a:r>
              <a:rPr lang="en-US" dirty="0" smtClean="0"/>
              <a:t>Risk assessment for 10-year and lifetime risk is recommended using an updated ASCVD risk calculator: http://my.americanheart.org/ </a:t>
            </a:r>
            <a:r>
              <a:rPr lang="en-US" dirty="0" err="1" smtClean="0"/>
              <a:t>cvriskcalculator</a:t>
            </a:r>
            <a:r>
              <a:rPr lang="en-US" dirty="0" smtClean="0"/>
              <a:t>.</a:t>
            </a:r>
            <a:endParaRPr lang="en-US"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457200"/>
            <a:ext cx="8686800" cy="6172200"/>
          </a:xfrm>
        </p:spPr>
        <p:txBody>
          <a:bodyPr>
            <a:normAutofit lnSpcReduction="10000"/>
          </a:bodyPr>
          <a:lstStyle/>
          <a:p>
            <a:r>
              <a:rPr lang="en-US" dirty="0" smtClean="0"/>
              <a:t>High intensity - Daily dosage lowers LDL-C by approximately ≥ 50% on average </a:t>
            </a:r>
          </a:p>
          <a:p>
            <a:r>
              <a:rPr lang="en-US" dirty="0" smtClean="0"/>
              <a:t>Moderate intensity -Daily dosage lowers LDL-C by approximately 30% to 50% on average </a:t>
            </a:r>
          </a:p>
          <a:p>
            <a:r>
              <a:rPr lang="en-US" dirty="0" smtClean="0"/>
              <a:t>Low intensity -Daily dosage lowers LDL-C by &lt; 30% average.</a:t>
            </a:r>
          </a:p>
          <a:p>
            <a:r>
              <a:rPr lang="en-US" dirty="0" err="1" smtClean="0"/>
              <a:t>Statins</a:t>
            </a:r>
            <a:r>
              <a:rPr lang="en-US" dirty="0" smtClean="0"/>
              <a:t> are first line treatment option in almost all condition with hypercholesterolemia( primary /secondary).</a:t>
            </a:r>
          </a:p>
          <a:p>
            <a:r>
              <a:rPr lang="en-US" dirty="0" err="1" smtClean="0"/>
              <a:t>Statin</a:t>
            </a:r>
            <a:r>
              <a:rPr lang="en-US" dirty="0" smtClean="0"/>
              <a:t> therapy is not routinely recommended for individuals with NYHA class II to IV HF(GISSI, CORONA study) or who are receiving MHD.</a:t>
            </a:r>
            <a:endParaRPr lang="en-US"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21188" name="Picture 4"/>
          <p:cNvPicPr>
            <a:picLocks noGrp="1" noChangeAspect="1" noChangeArrowheads="1"/>
          </p:cNvPicPr>
          <p:nvPr>
            <p:ph idx="1"/>
          </p:nvPr>
        </p:nvPicPr>
        <p:blipFill>
          <a:blip r:embed="rId2"/>
          <a:srcRect l="15923" t="23571" r="14977" b="4034"/>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22210" name="Picture 2"/>
          <p:cNvPicPr>
            <a:picLocks noChangeAspect="1" noChangeArrowheads="1"/>
          </p:cNvPicPr>
          <p:nvPr/>
        </p:nvPicPr>
        <p:blipFill>
          <a:blip r:embed="rId2"/>
          <a:srcRect l="27526" t="11458" r="22108" b="3125"/>
          <a:stretch>
            <a:fillRect/>
          </a:stretch>
        </p:blipFill>
        <p:spPr bwMode="auto">
          <a:xfrm>
            <a:off x="-1" y="0"/>
            <a:ext cx="9144001"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Terminology </a:t>
            </a:r>
            <a:endParaRPr lang="en-US" dirty="0"/>
          </a:p>
        </p:txBody>
      </p:sp>
      <p:sp>
        <p:nvSpPr>
          <p:cNvPr id="6" name="Content Placeholder 5"/>
          <p:cNvSpPr>
            <a:spLocks noGrp="1"/>
          </p:cNvSpPr>
          <p:nvPr>
            <p:ph idx="1"/>
          </p:nvPr>
        </p:nvSpPr>
        <p:spPr/>
        <p:txBody>
          <a:bodyPr/>
          <a:lstStyle/>
          <a:p>
            <a:pPr marL="274320" indent="-274320">
              <a:buClr>
                <a:schemeClr val="accent3"/>
              </a:buClr>
              <a:buNone/>
              <a:defRPr/>
            </a:pPr>
            <a:r>
              <a:rPr lang="en-US" sz="3600" b="1" dirty="0" err="1" smtClean="0"/>
              <a:t>Hyperlipidemia</a:t>
            </a:r>
            <a:r>
              <a:rPr lang="en-US" sz="3600" b="1" dirty="0" smtClean="0"/>
              <a:t>-</a:t>
            </a:r>
            <a:r>
              <a:rPr lang="en-US" dirty="0" smtClean="0"/>
              <a:t>Concentration of lipid in the blood exceeds the upper range of normal in a 12 hr fasting blood sample.</a:t>
            </a:r>
          </a:p>
          <a:p>
            <a:pPr marL="274320" indent="-274320">
              <a:buClr>
                <a:schemeClr val="accent3"/>
              </a:buClr>
              <a:buNone/>
              <a:defRPr/>
            </a:pPr>
            <a:r>
              <a:rPr lang="en-US" sz="3600" b="1" dirty="0" err="1" smtClean="0"/>
              <a:t>Dyslipidemia</a:t>
            </a:r>
            <a:r>
              <a:rPr lang="en-US" sz="3600" dirty="0" smtClean="0"/>
              <a:t> </a:t>
            </a:r>
            <a:r>
              <a:rPr lang="en-US" dirty="0" smtClean="0"/>
              <a:t>-reflect disorders of the lipid transport pathways associated with arterial disease more appropriately than does the term </a:t>
            </a:r>
            <a:r>
              <a:rPr lang="en-US" dirty="0" err="1" smtClean="0"/>
              <a:t>hyperlipidemia</a:t>
            </a:r>
            <a:r>
              <a:rPr lang="en-US" dirty="0" smtClean="0"/>
              <a:t>.</a:t>
            </a:r>
          </a:p>
          <a:p>
            <a:pPr marL="274320" indent="-274320">
              <a:buClr>
                <a:schemeClr val="accent3"/>
              </a:buClr>
              <a:buNone/>
              <a:defRPr/>
            </a:pPr>
            <a:endParaRPr lang="en-US" dirty="0" smtClean="0"/>
          </a:p>
          <a:p>
            <a:pPr marL="274320" indent="-274320">
              <a:buClr>
                <a:schemeClr val="accent3"/>
              </a:buClr>
              <a:buNone/>
              <a:defRPr/>
            </a:pPr>
            <a:endParaRPr lang="en-US" dirty="0" smtClean="0"/>
          </a:p>
          <a:p>
            <a:endParaRPr lang="en-U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effectLst>
                  <a:outerShdw blurRad="38100" dist="38100" dir="2700000" algn="tl">
                    <a:srgbClr val="DDDDDD"/>
                  </a:outerShdw>
                </a:effectLst>
                <a:cs typeface="Arial" pitchFamily="34" charset="0"/>
              </a:rPr>
              <a:t>Ezetimibe</a:t>
            </a:r>
            <a:endParaRPr lang="en-US" dirty="0"/>
          </a:p>
        </p:txBody>
      </p:sp>
      <p:sp>
        <p:nvSpPr>
          <p:cNvPr id="3" name="Content Placeholder 2"/>
          <p:cNvSpPr>
            <a:spLocks noGrp="1"/>
          </p:cNvSpPr>
          <p:nvPr>
            <p:ph idx="1"/>
          </p:nvPr>
        </p:nvSpPr>
        <p:spPr>
          <a:xfrm>
            <a:off x="0" y="1219200"/>
            <a:ext cx="9144000" cy="5181600"/>
          </a:xfrm>
        </p:spPr>
        <p:txBody>
          <a:bodyPr/>
          <a:lstStyle/>
          <a:p>
            <a:r>
              <a:rPr lang="en-US" dirty="0" err="1" smtClean="0"/>
              <a:t>Ezetimibe</a:t>
            </a:r>
            <a:r>
              <a:rPr lang="en-US" dirty="0" smtClean="0"/>
              <a:t> limits selective uptake of cholesterol and other sterols by intestinal epithelial cells by interfering with </a:t>
            </a:r>
            <a:r>
              <a:rPr lang="en-US" b="1" dirty="0" smtClean="0"/>
              <a:t>NPC1L1</a:t>
            </a:r>
            <a:r>
              <a:rPr lang="en-US" dirty="0" smtClean="0"/>
              <a:t> (</a:t>
            </a:r>
            <a:r>
              <a:rPr lang="en-US" dirty="0" err="1" smtClean="0"/>
              <a:t>Niemann</a:t>
            </a:r>
            <a:r>
              <a:rPr lang="en-US" dirty="0" smtClean="0"/>
              <a:t>–Pick C1–like 1).</a:t>
            </a:r>
          </a:p>
          <a:p>
            <a:r>
              <a:rPr lang="en-US" dirty="0" smtClean="0"/>
              <a:t>Usual second line agent, Dose 10 mg </a:t>
            </a:r>
          </a:p>
          <a:p>
            <a:r>
              <a:rPr lang="en-US" dirty="0" err="1" smtClean="0"/>
              <a:t>Ezetimibe</a:t>
            </a:r>
            <a:r>
              <a:rPr lang="en-US" dirty="0" smtClean="0"/>
              <a:t> lowers LDL-C by about 18% and adds to the effect of </a:t>
            </a:r>
            <a:r>
              <a:rPr lang="en-US" dirty="0" err="1" smtClean="0"/>
              <a:t>statins</a:t>
            </a:r>
            <a:r>
              <a:rPr lang="en-US" dirty="0" smtClean="0"/>
              <a:t>.</a:t>
            </a:r>
          </a:p>
          <a:p>
            <a:r>
              <a:rPr lang="en-US" dirty="0" smtClean="0"/>
              <a:t>Drug of choice in cases of </a:t>
            </a:r>
            <a:r>
              <a:rPr lang="en-US" dirty="0" err="1" smtClean="0"/>
              <a:t>sitosterolemia</a:t>
            </a:r>
            <a:r>
              <a:rPr lang="en-US" dirty="0" smtClean="0"/>
              <a:t>.</a:t>
            </a:r>
          </a:p>
          <a:p>
            <a:r>
              <a:rPr lang="en-US" dirty="0" err="1" smtClean="0"/>
              <a:t>Ezetimibe</a:t>
            </a:r>
            <a:r>
              <a:rPr lang="en-US" dirty="0" smtClean="0"/>
              <a:t> trials-ENHANCE,SEAS,ARBITER-6,SHARP &amp; IMPROVE-IT </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p:cNvSpPr>
            <a:spLocks noChangeArrowheads="1"/>
          </p:cNvSpPr>
          <p:nvPr/>
        </p:nvSpPr>
        <p:spPr bwMode="auto">
          <a:xfrm>
            <a:off x="2025650" y="3113088"/>
            <a:ext cx="736600" cy="46037"/>
          </a:xfrm>
          <a:prstGeom prst="rect">
            <a:avLst/>
          </a:prstGeom>
          <a:solidFill>
            <a:srgbClr val="00FF00"/>
          </a:solidFill>
          <a:ln w="9525">
            <a:noFill/>
            <a:miter lim="800000"/>
            <a:headEnd/>
            <a:tailEnd/>
          </a:ln>
        </p:spPr>
        <p:txBody>
          <a:bodyPr/>
          <a:lstStyle/>
          <a:p>
            <a:pPr defTabSz="457200"/>
            <a:endParaRPr lang="en-US" sz="1600">
              <a:latin typeface="Franklin Gothic Demi" pitchFamily="34" charset="0"/>
            </a:endParaRPr>
          </a:p>
        </p:txBody>
      </p:sp>
      <p:sp>
        <p:nvSpPr>
          <p:cNvPr id="63491" name="Rectangle 5"/>
          <p:cNvSpPr>
            <a:spLocks noChangeArrowheads="1"/>
          </p:cNvSpPr>
          <p:nvPr/>
        </p:nvSpPr>
        <p:spPr bwMode="auto">
          <a:xfrm>
            <a:off x="2762250" y="3162300"/>
            <a:ext cx="731838" cy="2054225"/>
          </a:xfrm>
          <a:prstGeom prst="rect">
            <a:avLst/>
          </a:prstGeom>
          <a:solidFill>
            <a:srgbClr val="000066"/>
          </a:solidFill>
          <a:ln w="9525">
            <a:solidFill>
              <a:schemeClr val="tx2">
                <a:lumMod val="40000"/>
                <a:lumOff val="60000"/>
              </a:schemeClr>
            </a:solidFill>
            <a:miter lim="800000"/>
            <a:headEnd/>
            <a:tailEnd/>
          </a:ln>
        </p:spPr>
        <p:txBody>
          <a:bodyPr/>
          <a:lstStyle/>
          <a:p>
            <a:pPr defTabSz="457200"/>
            <a:endParaRPr lang="en-US" sz="1600" dirty="0">
              <a:latin typeface="Franklin Gothic Demi" pitchFamily="34" charset="0"/>
            </a:endParaRPr>
          </a:p>
        </p:txBody>
      </p:sp>
      <p:sp>
        <p:nvSpPr>
          <p:cNvPr id="63492" name="Text Box 7"/>
          <p:cNvSpPr txBox="1">
            <a:spLocks noChangeArrowheads="1"/>
          </p:cNvSpPr>
          <p:nvPr/>
        </p:nvSpPr>
        <p:spPr bwMode="auto">
          <a:xfrm>
            <a:off x="2379663" y="1752600"/>
            <a:ext cx="777875" cy="325438"/>
          </a:xfrm>
          <a:prstGeom prst="rect">
            <a:avLst/>
          </a:prstGeom>
          <a:noFill/>
          <a:ln w="9525">
            <a:noFill/>
            <a:miter lim="800000"/>
            <a:headEnd/>
            <a:tailEnd/>
          </a:ln>
        </p:spPr>
        <p:txBody>
          <a:bodyPr wrap="none">
            <a:spAutoFit/>
          </a:bodyPr>
          <a:lstStyle/>
          <a:p>
            <a:pPr defTabSz="457200">
              <a:lnSpc>
                <a:spcPts val="1800"/>
              </a:lnSpc>
            </a:pPr>
            <a:r>
              <a:rPr lang="en-US" sz="1600">
                <a:latin typeface="Franklin Gothic Demi" pitchFamily="34" charset="0"/>
              </a:rPr>
              <a:t>LDL-C</a:t>
            </a:r>
          </a:p>
        </p:txBody>
      </p:sp>
      <p:sp>
        <p:nvSpPr>
          <p:cNvPr id="63493" name="Text Box 8"/>
          <p:cNvSpPr txBox="1">
            <a:spLocks noChangeArrowheads="1"/>
          </p:cNvSpPr>
          <p:nvPr/>
        </p:nvSpPr>
        <p:spPr bwMode="auto">
          <a:xfrm rot="-5400000">
            <a:off x="-696119" y="3793332"/>
            <a:ext cx="3043237" cy="584200"/>
          </a:xfrm>
          <a:prstGeom prst="rect">
            <a:avLst/>
          </a:prstGeom>
          <a:noFill/>
          <a:ln w="9525">
            <a:noFill/>
            <a:miter lim="800000"/>
            <a:headEnd/>
            <a:tailEnd/>
          </a:ln>
        </p:spPr>
        <p:txBody>
          <a:bodyPr anchor="b">
            <a:spAutoFit/>
          </a:bodyPr>
          <a:lstStyle/>
          <a:p>
            <a:pPr defTabSz="457200"/>
            <a:r>
              <a:rPr lang="en-US" sz="1600">
                <a:latin typeface="Franklin Gothic Demi" pitchFamily="34" charset="0"/>
              </a:rPr>
              <a:t>Mean % change from</a:t>
            </a:r>
            <a:br>
              <a:rPr lang="en-US" sz="1600">
                <a:latin typeface="Franklin Gothic Demi" pitchFamily="34" charset="0"/>
              </a:rPr>
            </a:br>
            <a:r>
              <a:rPr lang="en-US" sz="1600">
                <a:latin typeface="Franklin Gothic Demi" pitchFamily="34" charset="0"/>
              </a:rPr>
              <a:t>baseline to week 12</a:t>
            </a:r>
          </a:p>
        </p:txBody>
      </p:sp>
      <p:sp>
        <p:nvSpPr>
          <p:cNvPr id="63494" name="Rectangle 9"/>
          <p:cNvSpPr>
            <a:spLocks noChangeArrowheads="1"/>
          </p:cNvSpPr>
          <p:nvPr/>
        </p:nvSpPr>
        <p:spPr bwMode="auto">
          <a:xfrm>
            <a:off x="1198563" y="5475288"/>
            <a:ext cx="341312" cy="246062"/>
          </a:xfrm>
          <a:prstGeom prst="rect">
            <a:avLst/>
          </a:prstGeom>
          <a:noFill/>
          <a:ln w="9525">
            <a:noFill/>
            <a:miter lim="800000"/>
            <a:headEnd/>
            <a:tailEnd/>
          </a:ln>
        </p:spPr>
        <p:txBody>
          <a:bodyPr wrap="none" lIns="0" tIns="0" rIns="0" bIns="0">
            <a:spAutoFit/>
          </a:bodyPr>
          <a:lstStyle/>
          <a:p>
            <a:pPr algn="r" defTabSz="457200"/>
            <a:r>
              <a:rPr lang="en-US" sz="1600">
                <a:latin typeface="Franklin Gothic Demi" pitchFamily="34" charset="0"/>
              </a:rPr>
              <a:t>–20</a:t>
            </a:r>
          </a:p>
        </p:txBody>
      </p:sp>
      <p:sp>
        <p:nvSpPr>
          <p:cNvPr id="63495" name="Rectangle 10"/>
          <p:cNvSpPr>
            <a:spLocks noChangeArrowheads="1"/>
          </p:cNvSpPr>
          <p:nvPr/>
        </p:nvSpPr>
        <p:spPr bwMode="auto">
          <a:xfrm>
            <a:off x="1198563" y="4870450"/>
            <a:ext cx="341312" cy="246063"/>
          </a:xfrm>
          <a:prstGeom prst="rect">
            <a:avLst/>
          </a:prstGeom>
          <a:noFill/>
          <a:ln w="9525">
            <a:noFill/>
            <a:miter lim="800000"/>
            <a:headEnd/>
            <a:tailEnd/>
          </a:ln>
        </p:spPr>
        <p:txBody>
          <a:bodyPr wrap="none" lIns="0" tIns="0" rIns="0" bIns="0">
            <a:spAutoFit/>
          </a:bodyPr>
          <a:lstStyle/>
          <a:p>
            <a:pPr algn="r" defTabSz="457200"/>
            <a:r>
              <a:rPr lang="en-US" sz="1600">
                <a:latin typeface="Franklin Gothic Demi" pitchFamily="34" charset="0"/>
              </a:rPr>
              <a:t>–15</a:t>
            </a:r>
          </a:p>
        </p:txBody>
      </p:sp>
      <p:sp>
        <p:nvSpPr>
          <p:cNvPr id="63496" name="Rectangle 11"/>
          <p:cNvSpPr>
            <a:spLocks noChangeArrowheads="1"/>
          </p:cNvSpPr>
          <p:nvPr/>
        </p:nvSpPr>
        <p:spPr bwMode="auto">
          <a:xfrm>
            <a:off x="1198563" y="4265613"/>
            <a:ext cx="341312" cy="246062"/>
          </a:xfrm>
          <a:prstGeom prst="rect">
            <a:avLst/>
          </a:prstGeom>
          <a:noFill/>
          <a:ln w="9525">
            <a:noFill/>
            <a:miter lim="800000"/>
            <a:headEnd/>
            <a:tailEnd/>
          </a:ln>
        </p:spPr>
        <p:txBody>
          <a:bodyPr wrap="none" lIns="0" tIns="0" rIns="0" bIns="0">
            <a:spAutoFit/>
          </a:bodyPr>
          <a:lstStyle/>
          <a:p>
            <a:pPr algn="r" defTabSz="457200"/>
            <a:r>
              <a:rPr lang="en-US" sz="1600">
                <a:latin typeface="Franklin Gothic Demi" pitchFamily="34" charset="0"/>
              </a:rPr>
              <a:t>–10</a:t>
            </a:r>
          </a:p>
        </p:txBody>
      </p:sp>
      <p:sp>
        <p:nvSpPr>
          <p:cNvPr id="63497" name="Rectangle 12"/>
          <p:cNvSpPr>
            <a:spLocks noChangeArrowheads="1"/>
          </p:cNvSpPr>
          <p:nvPr/>
        </p:nvSpPr>
        <p:spPr bwMode="auto">
          <a:xfrm>
            <a:off x="1311275" y="3660775"/>
            <a:ext cx="228600" cy="246063"/>
          </a:xfrm>
          <a:prstGeom prst="rect">
            <a:avLst/>
          </a:prstGeom>
          <a:noFill/>
          <a:ln w="9525">
            <a:noFill/>
            <a:miter lim="800000"/>
            <a:headEnd/>
            <a:tailEnd/>
          </a:ln>
        </p:spPr>
        <p:txBody>
          <a:bodyPr wrap="none" lIns="0" tIns="0" rIns="0" bIns="0">
            <a:spAutoFit/>
          </a:bodyPr>
          <a:lstStyle/>
          <a:p>
            <a:pPr algn="r" defTabSz="457200"/>
            <a:r>
              <a:rPr lang="en-US" sz="1600">
                <a:latin typeface="Franklin Gothic Demi" pitchFamily="34" charset="0"/>
              </a:rPr>
              <a:t>–5</a:t>
            </a:r>
          </a:p>
        </p:txBody>
      </p:sp>
      <p:sp>
        <p:nvSpPr>
          <p:cNvPr id="63498" name="Rectangle 13"/>
          <p:cNvSpPr>
            <a:spLocks noChangeArrowheads="1"/>
          </p:cNvSpPr>
          <p:nvPr/>
        </p:nvSpPr>
        <p:spPr bwMode="auto">
          <a:xfrm>
            <a:off x="1425575" y="3036888"/>
            <a:ext cx="114300" cy="246062"/>
          </a:xfrm>
          <a:prstGeom prst="rect">
            <a:avLst/>
          </a:prstGeom>
          <a:noFill/>
          <a:ln w="9525">
            <a:noFill/>
            <a:miter lim="800000"/>
            <a:headEnd/>
            <a:tailEnd/>
          </a:ln>
        </p:spPr>
        <p:txBody>
          <a:bodyPr wrap="none" lIns="0" tIns="0" rIns="0" bIns="0">
            <a:spAutoFit/>
          </a:bodyPr>
          <a:lstStyle/>
          <a:p>
            <a:pPr algn="r" defTabSz="457200"/>
            <a:r>
              <a:rPr lang="en-US" sz="1600">
                <a:latin typeface="Franklin Gothic Demi" pitchFamily="34" charset="0"/>
              </a:rPr>
              <a:t>0</a:t>
            </a:r>
          </a:p>
        </p:txBody>
      </p:sp>
      <p:sp>
        <p:nvSpPr>
          <p:cNvPr id="63499" name="Rectangle 14"/>
          <p:cNvSpPr>
            <a:spLocks noChangeArrowheads="1"/>
          </p:cNvSpPr>
          <p:nvPr/>
        </p:nvSpPr>
        <p:spPr bwMode="auto">
          <a:xfrm>
            <a:off x="1306513" y="2451100"/>
            <a:ext cx="233362" cy="246063"/>
          </a:xfrm>
          <a:prstGeom prst="rect">
            <a:avLst/>
          </a:prstGeom>
          <a:noFill/>
          <a:ln w="9525">
            <a:noFill/>
            <a:miter lim="800000"/>
            <a:headEnd/>
            <a:tailEnd/>
          </a:ln>
        </p:spPr>
        <p:txBody>
          <a:bodyPr wrap="none" lIns="0" tIns="0" rIns="0" bIns="0">
            <a:spAutoFit/>
          </a:bodyPr>
          <a:lstStyle/>
          <a:p>
            <a:pPr algn="r" defTabSz="457200"/>
            <a:r>
              <a:rPr lang="en-US" sz="1600">
                <a:latin typeface="Franklin Gothic Demi" pitchFamily="34" charset="0"/>
              </a:rPr>
              <a:t>+5</a:t>
            </a:r>
          </a:p>
        </p:txBody>
      </p:sp>
      <p:sp>
        <p:nvSpPr>
          <p:cNvPr id="63500" name="Line 15"/>
          <p:cNvSpPr>
            <a:spLocks noChangeShapeType="1"/>
          </p:cNvSpPr>
          <p:nvPr/>
        </p:nvSpPr>
        <p:spPr bwMode="auto">
          <a:xfrm>
            <a:off x="1736725" y="2544763"/>
            <a:ext cx="0" cy="3059112"/>
          </a:xfrm>
          <a:prstGeom prst="line">
            <a:avLst/>
          </a:prstGeom>
          <a:noFill/>
          <a:ln w="19050">
            <a:solidFill>
              <a:schemeClr val="tx1"/>
            </a:solidFill>
            <a:round/>
            <a:headEnd/>
            <a:tailEnd/>
          </a:ln>
        </p:spPr>
        <p:txBody>
          <a:bodyPr/>
          <a:lstStyle/>
          <a:p>
            <a:endParaRPr lang="en-US"/>
          </a:p>
        </p:txBody>
      </p:sp>
      <p:sp>
        <p:nvSpPr>
          <p:cNvPr id="63501" name="Line 16"/>
          <p:cNvSpPr>
            <a:spLocks noChangeShapeType="1"/>
          </p:cNvSpPr>
          <p:nvPr/>
        </p:nvSpPr>
        <p:spPr bwMode="auto">
          <a:xfrm>
            <a:off x="1622425" y="5597525"/>
            <a:ext cx="119063" cy="0"/>
          </a:xfrm>
          <a:prstGeom prst="line">
            <a:avLst/>
          </a:prstGeom>
          <a:noFill/>
          <a:ln w="19050">
            <a:solidFill>
              <a:schemeClr val="tx1"/>
            </a:solidFill>
            <a:round/>
            <a:headEnd/>
            <a:tailEnd/>
          </a:ln>
        </p:spPr>
        <p:txBody>
          <a:bodyPr/>
          <a:lstStyle/>
          <a:p>
            <a:endParaRPr lang="en-US"/>
          </a:p>
        </p:txBody>
      </p:sp>
      <p:sp>
        <p:nvSpPr>
          <p:cNvPr id="63502" name="Line 17"/>
          <p:cNvSpPr>
            <a:spLocks noChangeShapeType="1"/>
          </p:cNvSpPr>
          <p:nvPr/>
        </p:nvSpPr>
        <p:spPr bwMode="auto">
          <a:xfrm>
            <a:off x="1622425" y="4976813"/>
            <a:ext cx="119063" cy="0"/>
          </a:xfrm>
          <a:prstGeom prst="line">
            <a:avLst/>
          </a:prstGeom>
          <a:noFill/>
          <a:ln w="19050">
            <a:solidFill>
              <a:schemeClr val="tx1"/>
            </a:solidFill>
            <a:round/>
            <a:headEnd/>
            <a:tailEnd/>
          </a:ln>
        </p:spPr>
        <p:txBody>
          <a:bodyPr/>
          <a:lstStyle/>
          <a:p>
            <a:endParaRPr lang="en-US"/>
          </a:p>
        </p:txBody>
      </p:sp>
      <p:sp>
        <p:nvSpPr>
          <p:cNvPr id="63503" name="Line 18"/>
          <p:cNvSpPr>
            <a:spLocks noChangeShapeType="1"/>
          </p:cNvSpPr>
          <p:nvPr/>
        </p:nvSpPr>
        <p:spPr bwMode="auto">
          <a:xfrm>
            <a:off x="1622425" y="4373563"/>
            <a:ext cx="119063" cy="0"/>
          </a:xfrm>
          <a:prstGeom prst="line">
            <a:avLst/>
          </a:prstGeom>
          <a:noFill/>
          <a:ln w="19050">
            <a:solidFill>
              <a:schemeClr val="tx1"/>
            </a:solidFill>
            <a:round/>
            <a:headEnd/>
            <a:tailEnd/>
          </a:ln>
        </p:spPr>
        <p:txBody>
          <a:bodyPr/>
          <a:lstStyle/>
          <a:p>
            <a:endParaRPr lang="en-US"/>
          </a:p>
        </p:txBody>
      </p:sp>
      <p:sp>
        <p:nvSpPr>
          <p:cNvPr id="63504" name="Line 19"/>
          <p:cNvSpPr>
            <a:spLocks noChangeShapeType="1"/>
          </p:cNvSpPr>
          <p:nvPr/>
        </p:nvSpPr>
        <p:spPr bwMode="auto">
          <a:xfrm>
            <a:off x="1622425" y="3762375"/>
            <a:ext cx="119063" cy="0"/>
          </a:xfrm>
          <a:prstGeom prst="line">
            <a:avLst/>
          </a:prstGeom>
          <a:noFill/>
          <a:ln w="19050">
            <a:solidFill>
              <a:schemeClr val="tx1"/>
            </a:solidFill>
            <a:round/>
            <a:headEnd/>
            <a:tailEnd/>
          </a:ln>
        </p:spPr>
        <p:txBody>
          <a:bodyPr/>
          <a:lstStyle/>
          <a:p>
            <a:endParaRPr lang="en-US"/>
          </a:p>
        </p:txBody>
      </p:sp>
      <p:sp>
        <p:nvSpPr>
          <p:cNvPr id="63505" name="Line 20"/>
          <p:cNvSpPr>
            <a:spLocks noChangeShapeType="1"/>
          </p:cNvSpPr>
          <p:nvPr/>
        </p:nvSpPr>
        <p:spPr bwMode="auto">
          <a:xfrm>
            <a:off x="1622425" y="3159125"/>
            <a:ext cx="119063" cy="0"/>
          </a:xfrm>
          <a:prstGeom prst="line">
            <a:avLst/>
          </a:prstGeom>
          <a:noFill/>
          <a:ln w="19050">
            <a:solidFill>
              <a:schemeClr val="tx1"/>
            </a:solidFill>
            <a:round/>
            <a:headEnd/>
            <a:tailEnd/>
          </a:ln>
        </p:spPr>
        <p:txBody>
          <a:bodyPr/>
          <a:lstStyle/>
          <a:p>
            <a:endParaRPr lang="en-US"/>
          </a:p>
        </p:txBody>
      </p:sp>
      <p:sp>
        <p:nvSpPr>
          <p:cNvPr id="63506" name="Line 21"/>
          <p:cNvSpPr>
            <a:spLocks noChangeShapeType="1"/>
          </p:cNvSpPr>
          <p:nvPr/>
        </p:nvSpPr>
        <p:spPr bwMode="auto">
          <a:xfrm>
            <a:off x="1622425" y="2546350"/>
            <a:ext cx="119063" cy="0"/>
          </a:xfrm>
          <a:prstGeom prst="line">
            <a:avLst/>
          </a:prstGeom>
          <a:noFill/>
          <a:ln w="19050">
            <a:solidFill>
              <a:schemeClr val="tx1"/>
            </a:solidFill>
            <a:round/>
            <a:headEnd/>
            <a:tailEnd/>
          </a:ln>
        </p:spPr>
        <p:txBody>
          <a:bodyPr/>
          <a:lstStyle/>
          <a:p>
            <a:endParaRPr lang="en-US"/>
          </a:p>
        </p:txBody>
      </p:sp>
      <p:sp>
        <p:nvSpPr>
          <p:cNvPr id="63507" name="Text Box 22"/>
          <p:cNvSpPr txBox="1">
            <a:spLocks noChangeArrowheads="1"/>
          </p:cNvSpPr>
          <p:nvPr/>
        </p:nvSpPr>
        <p:spPr bwMode="auto">
          <a:xfrm>
            <a:off x="2740025" y="5235575"/>
            <a:ext cx="777875" cy="293688"/>
          </a:xfrm>
          <a:prstGeom prst="rect">
            <a:avLst/>
          </a:prstGeom>
          <a:noFill/>
          <a:ln w="9525">
            <a:noFill/>
            <a:miter lim="800000"/>
            <a:headEnd/>
            <a:tailEnd/>
          </a:ln>
        </p:spPr>
        <p:txBody>
          <a:bodyPr wrap="none" anchor="b">
            <a:spAutoFit/>
          </a:bodyPr>
          <a:lstStyle/>
          <a:p>
            <a:pPr defTabSz="457200">
              <a:lnSpc>
                <a:spcPts val="1500"/>
              </a:lnSpc>
            </a:pPr>
            <a:r>
              <a:rPr lang="en-US" sz="1600">
                <a:latin typeface="Franklin Gothic Demi" pitchFamily="34" charset="0"/>
              </a:rPr>
              <a:t>–16.9*</a:t>
            </a:r>
          </a:p>
        </p:txBody>
      </p:sp>
      <p:sp>
        <p:nvSpPr>
          <p:cNvPr id="63508" name="Text Box 23"/>
          <p:cNvSpPr txBox="1">
            <a:spLocks noChangeArrowheads="1"/>
          </p:cNvSpPr>
          <p:nvPr/>
        </p:nvSpPr>
        <p:spPr bwMode="auto">
          <a:xfrm>
            <a:off x="2092325" y="2819400"/>
            <a:ext cx="588963" cy="304800"/>
          </a:xfrm>
          <a:prstGeom prst="rect">
            <a:avLst/>
          </a:prstGeom>
          <a:noFill/>
          <a:ln w="9525">
            <a:noFill/>
            <a:miter lim="800000"/>
            <a:headEnd/>
            <a:tailEnd/>
          </a:ln>
        </p:spPr>
        <p:txBody>
          <a:bodyPr wrap="none" anchor="b">
            <a:spAutoFit/>
          </a:bodyPr>
          <a:lstStyle/>
          <a:p>
            <a:pPr defTabSz="457200">
              <a:lnSpc>
                <a:spcPts val="1600"/>
              </a:lnSpc>
            </a:pPr>
            <a:r>
              <a:rPr lang="en-US" sz="1600" dirty="0">
                <a:latin typeface="Franklin Gothic Demi" pitchFamily="34" charset="0"/>
              </a:rPr>
              <a:t>+0.4</a:t>
            </a:r>
          </a:p>
        </p:txBody>
      </p:sp>
      <p:sp>
        <p:nvSpPr>
          <p:cNvPr id="63509" name="Rectangle 24"/>
          <p:cNvSpPr>
            <a:spLocks noChangeArrowheads="1"/>
          </p:cNvSpPr>
          <p:nvPr/>
        </p:nvSpPr>
        <p:spPr bwMode="auto">
          <a:xfrm>
            <a:off x="7242175" y="3163888"/>
            <a:ext cx="731838" cy="773112"/>
          </a:xfrm>
          <a:prstGeom prst="rect">
            <a:avLst/>
          </a:prstGeom>
          <a:solidFill>
            <a:srgbClr val="000066"/>
          </a:solidFill>
          <a:ln w="9525">
            <a:noFill/>
            <a:miter lim="800000"/>
            <a:headEnd/>
            <a:tailEnd/>
          </a:ln>
        </p:spPr>
        <p:txBody>
          <a:bodyPr/>
          <a:lstStyle/>
          <a:p>
            <a:pPr defTabSz="457200"/>
            <a:endParaRPr lang="en-US" sz="1600">
              <a:latin typeface="Franklin Gothic Demi" pitchFamily="34" charset="0"/>
            </a:endParaRPr>
          </a:p>
        </p:txBody>
      </p:sp>
      <p:sp>
        <p:nvSpPr>
          <p:cNvPr id="63510" name="Text Box 25"/>
          <p:cNvSpPr txBox="1">
            <a:spLocks noChangeArrowheads="1"/>
          </p:cNvSpPr>
          <p:nvPr/>
        </p:nvSpPr>
        <p:spPr bwMode="auto">
          <a:xfrm>
            <a:off x="6562725" y="1752600"/>
            <a:ext cx="1339850" cy="325438"/>
          </a:xfrm>
          <a:prstGeom prst="rect">
            <a:avLst/>
          </a:prstGeom>
          <a:noFill/>
          <a:ln w="9525">
            <a:noFill/>
            <a:miter lim="800000"/>
            <a:headEnd/>
            <a:tailEnd/>
          </a:ln>
        </p:spPr>
        <p:txBody>
          <a:bodyPr wrap="none">
            <a:spAutoFit/>
          </a:bodyPr>
          <a:lstStyle/>
          <a:p>
            <a:pPr defTabSz="457200">
              <a:lnSpc>
                <a:spcPts val="1800"/>
              </a:lnSpc>
            </a:pPr>
            <a:r>
              <a:rPr lang="en-US" sz="1600">
                <a:latin typeface="Franklin Gothic Demi" pitchFamily="34" charset="0"/>
              </a:rPr>
              <a:t>Triglycerides</a:t>
            </a:r>
          </a:p>
        </p:txBody>
      </p:sp>
      <p:sp>
        <p:nvSpPr>
          <p:cNvPr id="63511" name="Text Box 26"/>
          <p:cNvSpPr txBox="1">
            <a:spLocks noChangeArrowheads="1"/>
          </p:cNvSpPr>
          <p:nvPr/>
        </p:nvSpPr>
        <p:spPr bwMode="auto">
          <a:xfrm>
            <a:off x="7316788" y="3957638"/>
            <a:ext cx="584200" cy="293687"/>
          </a:xfrm>
          <a:prstGeom prst="rect">
            <a:avLst/>
          </a:prstGeom>
          <a:noFill/>
          <a:ln w="9525">
            <a:noFill/>
            <a:miter lim="800000"/>
            <a:headEnd/>
            <a:tailEnd/>
          </a:ln>
        </p:spPr>
        <p:txBody>
          <a:bodyPr wrap="none" anchor="b">
            <a:spAutoFit/>
          </a:bodyPr>
          <a:lstStyle/>
          <a:p>
            <a:pPr defTabSz="457200">
              <a:lnSpc>
                <a:spcPts val="1500"/>
              </a:lnSpc>
            </a:pPr>
            <a:r>
              <a:rPr lang="en-US" sz="1600">
                <a:latin typeface="Franklin Gothic Demi" pitchFamily="34" charset="0"/>
              </a:rPr>
              <a:t>–5.7</a:t>
            </a:r>
          </a:p>
        </p:txBody>
      </p:sp>
      <p:grpSp>
        <p:nvGrpSpPr>
          <p:cNvPr id="2" name="Group 28"/>
          <p:cNvGrpSpPr>
            <a:grpSpLocks/>
          </p:cNvGrpSpPr>
          <p:nvPr/>
        </p:nvGrpSpPr>
        <p:grpSpPr bwMode="auto">
          <a:xfrm>
            <a:off x="4302125" y="3040063"/>
            <a:ext cx="1474788" cy="365125"/>
            <a:chOff x="4354" y="1900"/>
            <a:chExt cx="929" cy="230"/>
          </a:xfrm>
        </p:grpSpPr>
        <p:sp>
          <p:nvSpPr>
            <p:cNvPr id="63531" name="Rectangle 29"/>
            <p:cNvSpPr>
              <a:spLocks noChangeArrowheads="1"/>
            </p:cNvSpPr>
            <p:nvPr/>
          </p:nvSpPr>
          <p:spPr bwMode="auto">
            <a:xfrm>
              <a:off x="4354" y="1978"/>
              <a:ext cx="461" cy="152"/>
            </a:xfrm>
            <a:prstGeom prst="rect">
              <a:avLst/>
            </a:prstGeom>
            <a:solidFill>
              <a:srgbClr val="00FF00"/>
            </a:solidFill>
            <a:ln w="9525">
              <a:noFill/>
              <a:miter lim="800000"/>
              <a:headEnd/>
              <a:tailEnd/>
            </a:ln>
          </p:spPr>
          <p:txBody>
            <a:bodyPr/>
            <a:lstStyle/>
            <a:p>
              <a:pPr defTabSz="457200"/>
              <a:endParaRPr lang="en-US" sz="1600">
                <a:latin typeface="Franklin Gothic Demi" pitchFamily="34" charset="0"/>
              </a:endParaRPr>
            </a:p>
          </p:txBody>
        </p:sp>
        <p:sp>
          <p:nvSpPr>
            <p:cNvPr id="63532" name="Rectangle 30"/>
            <p:cNvSpPr>
              <a:spLocks noChangeArrowheads="1"/>
            </p:cNvSpPr>
            <p:nvPr/>
          </p:nvSpPr>
          <p:spPr bwMode="auto">
            <a:xfrm>
              <a:off x="4822" y="1900"/>
              <a:ext cx="461" cy="75"/>
            </a:xfrm>
            <a:prstGeom prst="rect">
              <a:avLst/>
            </a:prstGeom>
            <a:solidFill>
              <a:srgbClr val="000066"/>
            </a:solidFill>
            <a:ln w="9525">
              <a:noFill/>
              <a:miter lim="800000"/>
              <a:headEnd/>
              <a:tailEnd/>
            </a:ln>
          </p:spPr>
          <p:txBody>
            <a:bodyPr/>
            <a:lstStyle/>
            <a:p>
              <a:pPr defTabSz="457200"/>
              <a:endParaRPr lang="en-US" sz="1600">
                <a:latin typeface="Franklin Gothic Demi" pitchFamily="34" charset="0"/>
              </a:endParaRPr>
            </a:p>
          </p:txBody>
        </p:sp>
      </p:grpSp>
      <p:sp>
        <p:nvSpPr>
          <p:cNvPr id="63513" name="Text Box 31"/>
          <p:cNvSpPr txBox="1">
            <a:spLocks noChangeArrowheads="1"/>
          </p:cNvSpPr>
          <p:nvPr/>
        </p:nvSpPr>
        <p:spPr bwMode="auto">
          <a:xfrm>
            <a:off x="4627563" y="1752600"/>
            <a:ext cx="811212" cy="325438"/>
          </a:xfrm>
          <a:prstGeom prst="rect">
            <a:avLst/>
          </a:prstGeom>
          <a:noFill/>
          <a:ln w="9525">
            <a:noFill/>
            <a:miter lim="800000"/>
            <a:headEnd/>
            <a:tailEnd/>
          </a:ln>
        </p:spPr>
        <p:txBody>
          <a:bodyPr wrap="none">
            <a:spAutoFit/>
          </a:bodyPr>
          <a:lstStyle/>
          <a:p>
            <a:pPr defTabSz="457200">
              <a:lnSpc>
                <a:spcPts val="1800"/>
              </a:lnSpc>
            </a:pPr>
            <a:r>
              <a:rPr lang="en-US" sz="1600">
                <a:latin typeface="Franklin Gothic Demi" pitchFamily="34" charset="0"/>
              </a:rPr>
              <a:t>HDL-C</a:t>
            </a:r>
          </a:p>
        </p:txBody>
      </p:sp>
      <p:sp>
        <p:nvSpPr>
          <p:cNvPr id="63514" name="Text Box 32"/>
          <p:cNvSpPr txBox="1">
            <a:spLocks noChangeArrowheads="1"/>
          </p:cNvSpPr>
          <p:nvPr/>
        </p:nvSpPr>
        <p:spPr bwMode="auto">
          <a:xfrm>
            <a:off x="4378325" y="3406775"/>
            <a:ext cx="584200" cy="304800"/>
          </a:xfrm>
          <a:prstGeom prst="rect">
            <a:avLst/>
          </a:prstGeom>
          <a:noFill/>
          <a:ln w="9525">
            <a:noFill/>
            <a:miter lim="800000"/>
            <a:headEnd/>
            <a:tailEnd/>
          </a:ln>
        </p:spPr>
        <p:txBody>
          <a:bodyPr wrap="none" anchor="b">
            <a:spAutoFit/>
          </a:bodyPr>
          <a:lstStyle/>
          <a:p>
            <a:pPr defTabSz="457200">
              <a:lnSpc>
                <a:spcPts val="1600"/>
              </a:lnSpc>
            </a:pPr>
            <a:r>
              <a:rPr lang="en-US" sz="1600">
                <a:latin typeface="Franklin Gothic Demi" pitchFamily="34" charset="0"/>
              </a:rPr>
              <a:t>–1.6</a:t>
            </a:r>
          </a:p>
        </p:txBody>
      </p:sp>
      <p:sp>
        <p:nvSpPr>
          <p:cNvPr id="63515" name="Text Box 33"/>
          <p:cNvSpPr txBox="1">
            <a:spLocks noChangeArrowheads="1"/>
          </p:cNvSpPr>
          <p:nvPr/>
        </p:nvSpPr>
        <p:spPr bwMode="auto">
          <a:xfrm>
            <a:off x="5105400" y="2667000"/>
            <a:ext cx="588962" cy="304800"/>
          </a:xfrm>
          <a:prstGeom prst="rect">
            <a:avLst/>
          </a:prstGeom>
          <a:noFill/>
          <a:ln w="9525">
            <a:noFill/>
            <a:miter lim="800000"/>
            <a:headEnd/>
            <a:tailEnd/>
          </a:ln>
        </p:spPr>
        <p:txBody>
          <a:bodyPr wrap="none" anchor="b">
            <a:spAutoFit/>
          </a:bodyPr>
          <a:lstStyle/>
          <a:p>
            <a:pPr defTabSz="457200">
              <a:lnSpc>
                <a:spcPts val="1600"/>
              </a:lnSpc>
            </a:pPr>
            <a:r>
              <a:rPr lang="en-US" sz="1600">
                <a:latin typeface="Franklin Gothic Demi" pitchFamily="34" charset="0"/>
              </a:rPr>
              <a:t>+1.3</a:t>
            </a:r>
          </a:p>
        </p:txBody>
      </p:sp>
      <p:sp>
        <p:nvSpPr>
          <p:cNvPr id="63516" name="Line 34"/>
          <p:cNvSpPr>
            <a:spLocks noChangeShapeType="1"/>
          </p:cNvSpPr>
          <p:nvPr/>
        </p:nvSpPr>
        <p:spPr bwMode="auto">
          <a:xfrm>
            <a:off x="1743075" y="3159125"/>
            <a:ext cx="6589713" cy="0"/>
          </a:xfrm>
          <a:prstGeom prst="line">
            <a:avLst/>
          </a:prstGeom>
          <a:noFill/>
          <a:ln w="19050">
            <a:solidFill>
              <a:schemeClr val="tx1"/>
            </a:solidFill>
            <a:round/>
            <a:headEnd/>
            <a:tailEnd/>
          </a:ln>
        </p:spPr>
        <p:txBody>
          <a:bodyPr/>
          <a:lstStyle/>
          <a:p>
            <a:endParaRPr lang="en-US"/>
          </a:p>
        </p:txBody>
      </p:sp>
      <p:sp>
        <p:nvSpPr>
          <p:cNvPr id="63517" name="Line 35"/>
          <p:cNvSpPr>
            <a:spLocks noChangeShapeType="1"/>
          </p:cNvSpPr>
          <p:nvPr/>
        </p:nvSpPr>
        <p:spPr bwMode="auto">
          <a:xfrm>
            <a:off x="3851275" y="2544763"/>
            <a:ext cx="0" cy="2833687"/>
          </a:xfrm>
          <a:prstGeom prst="line">
            <a:avLst/>
          </a:prstGeom>
          <a:noFill/>
          <a:ln w="14351">
            <a:solidFill>
              <a:schemeClr val="tx1"/>
            </a:solidFill>
            <a:prstDash val="dash"/>
            <a:round/>
            <a:headEnd/>
            <a:tailEnd/>
          </a:ln>
        </p:spPr>
        <p:txBody>
          <a:bodyPr/>
          <a:lstStyle/>
          <a:p>
            <a:endParaRPr lang="en-US"/>
          </a:p>
        </p:txBody>
      </p:sp>
      <p:sp>
        <p:nvSpPr>
          <p:cNvPr id="63518" name="Line 36"/>
          <p:cNvSpPr>
            <a:spLocks noChangeShapeType="1"/>
          </p:cNvSpPr>
          <p:nvPr/>
        </p:nvSpPr>
        <p:spPr bwMode="auto">
          <a:xfrm>
            <a:off x="6108700" y="2544763"/>
            <a:ext cx="0" cy="2833687"/>
          </a:xfrm>
          <a:prstGeom prst="line">
            <a:avLst/>
          </a:prstGeom>
          <a:noFill/>
          <a:ln w="14351">
            <a:solidFill>
              <a:schemeClr val="tx1"/>
            </a:solidFill>
            <a:prstDash val="dash"/>
            <a:round/>
            <a:headEnd/>
            <a:tailEnd/>
          </a:ln>
        </p:spPr>
        <p:txBody>
          <a:bodyPr/>
          <a:lstStyle/>
          <a:p>
            <a:endParaRPr lang="en-US"/>
          </a:p>
        </p:txBody>
      </p:sp>
      <p:grpSp>
        <p:nvGrpSpPr>
          <p:cNvPr id="3" name="Group 37"/>
          <p:cNvGrpSpPr>
            <a:grpSpLocks/>
          </p:cNvGrpSpPr>
          <p:nvPr/>
        </p:nvGrpSpPr>
        <p:grpSpPr bwMode="auto">
          <a:xfrm>
            <a:off x="6403975" y="4724400"/>
            <a:ext cx="1900238" cy="592138"/>
            <a:chOff x="1293" y="1175"/>
            <a:chExt cx="1197" cy="373"/>
          </a:xfrm>
        </p:grpSpPr>
        <p:sp>
          <p:nvSpPr>
            <p:cNvPr id="63528" name="Rectangle 38"/>
            <p:cNvSpPr>
              <a:spLocks noChangeArrowheads="1"/>
            </p:cNvSpPr>
            <p:nvPr/>
          </p:nvSpPr>
          <p:spPr bwMode="auto">
            <a:xfrm>
              <a:off x="1293" y="1192"/>
              <a:ext cx="115" cy="123"/>
            </a:xfrm>
            <a:prstGeom prst="rect">
              <a:avLst/>
            </a:prstGeom>
            <a:solidFill>
              <a:srgbClr val="00FF00"/>
            </a:solidFill>
            <a:ln w="9525">
              <a:noFill/>
              <a:miter lim="800000"/>
              <a:headEnd/>
              <a:tailEnd/>
            </a:ln>
          </p:spPr>
          <p:txBody>
            <a:bodyPr wrap="none" anchor="ctr"/>
            <a:lstStyle/>
            <a:p>
              <a:pPr defTabSz="457200"/>
              <a:endParaRPr lang="en-US" sz="1600">
                <a:latin typeface="Franklin Gothic Demi" pitchFamily="34" charset="0"/>
              </a:endParaRPr>
            </a:p>
          </p:txBody>
        </p:sp>
        <p:sp>
          <p:nvSpPr>
            <p:cNvPr id="63529" name="Rectangle 39"/>
            <p:cNvSpPr>
              <a:spLocks noChangeArrowheads="1"/>
            </p:cNvSpPr>
            <p:nvPr/>
          </p:nvSpPr>
          <p:spPr bwMode="auto">
            <a:xfrm>
              <a:off x="1293" y="1367"/>
              <a:ext cx="115" cy="123"/>
            </a:xfrm>
            <a:prstGeom prst="rect">
              <a:avLst/>
            </a:prstGeom>
            <a:solidFill>
              <a:srgbClr val="000066"/>
            </a:solidFill>
            <a:ln w="9525">
              <a:noFill/>
              <a:miter lim="800000"/>
              <a:headEnd/>
              <a:tailEnd/>
            </a:ln>
          </p:spPr>
          <p:txBody>
            <a:bodyPr wrap="none" anchor="ctr"/>
            <a:lstStyle/>
            <a:p>
              <a:pPr defTabSz="457200"/>
              <a:endParaRPr lang="en-US" sz="1600">
                <a:latin typeface="Franklin Gothic Demi" pitchFamily="34" charset="0"/>
              </a:endParaRPr>
            </a:p>
          </p:txBody>
        </p:sp>
        <p:sp>
          <p:nvSpPr>
            <p:cNvPr id="63530" name="Text Box 40"/>
            <p:cNvSpPr txBox="1">
              <a:spLocks noChangeArrowheads="1"/>
            </p:cNvSpPr>
            <p:nvPr/>
          </p:nvSpPr>
          <p:spPr bwMode="auto">
            <a:xfrm>
              <a:off x="1411" y="1175"/>
              <a:ext cx="1079" cy="373"/>
            </a:xfrm>
            <a:prstGeom prst="rect">
              <a:avLst/>
            </a:prstGeom>
            <a:noFill/>
            <a:ln w="9525">
              <a:noFill/>
              <a:miter lim="800000"/>
              <a:headEnd/>
              <a:tailEnd/>
            </a:ln>
          </p:spPr>
          <p:txBody>
            <a:bodyPr wrap="none">
              <a:spAutoFit/>
            </a:bodyPr>
            <a:lstStyle/>
            <a:p>
              <a:pPr defTabSz="457200">
                <a:lnSpc>
                  <a:spcPts val="1400"/>
                </a:lnSpc>
              </a:pPr>
              <a:r>
                <a:rPr lang="en-US" sz="1600">
                  <a:latin typeface="Franklin Gothic Demi" pitchFamily="34" charset="0"/>
                </a:rPr>
                <a:t>Placebo</a:t>
              </a:r>
            </a:p>
            <a:p>
              <a:pPr defTabSz="457200">
                <a:spcBef>
                  <a:spcPct val="30000"/>
                </a:spcBef>
              </a:pPr>
              <a:r>
                <a:rPr lang="en-US" sz="1600">
                  <a:latin typeface="Franklin Gothic Demi" pitchFamily="34" charset="0"/>
                </a:rPr>
                <a:t>Ezetimibe 10 mg </a:t>
              </a:r>
            </a:p>
          </p:txBody>
        </p:sp>
      </p:grpSp>
      <p:sp>
        <p:nvSpPr>
          <p:cNvPr id="63520" name="Rectangle 44"/>
          <p:cNvSpPr>
            <a:spLocks noChangeArrowheads="1"/>
          </p:cNvSpPr>
          <p:nvPr/>
        </p:nvSpPr>
        <p:spPr bwMode="auto">
          <a:xfrm>
            <a:off x="381000" y="922338"/>
            <a:ext cx="8382000" cy="708025"/>
          </a:xfrm>
          <a:prstGeom prst="rect">
            <a:avLst/>
          </a:prstGeom>
          <a:noFill/>
          <a:ln w="9525">
            <a:noFill/>
            <a:miter lim="800000"/>
            <a:headEnd/>
            <a:tailEnd/>
          </a:ln>
        </p:spPr>
        <p:txBody>
          <a:bodyPr>
            <a:spAutoFit/>
          </a:bodyPr>
          <a:lstStyle/>
          <a:p>
            <a:pPr defTabSz="457200"/>
            <a:r>
              <a:rPr lang="en-US" sz="2000" dirty="0">
                <a:latin typeface="+mn-lt"/>
              </a:rPr>
              <a:t>892 patients with primary hypercholesterolemia randomized to </a:t>
            </a:r>
            <a:r>
              <a:rPr lang="en-US" sz="2000" dirty="0" err="1">
                <a:latin typeface="+mn-lt"/>
              </a:rPr>
              <a:t>ezetimibe</a:t>
            </a:r>
            <a:r>
              <a:rPr lang="en-US" sz="2000" dirty="0">
                <a:latin typeface="+mn-lt"/>
              </a:rPr>
              <a:t> (10 mg) or placebo for 12 weeks</a:t>
            </a:r>
          </a:p>
        </p:txBody>
      </p:sp>
      <p:sp>
        <p:nvSpPr>
          <p:cNvPr id="63521" name="Text Box 45"/>
          <p:cNvSpPr txBox="1">
            <a:spLocks noChangeArrowheads="1"/>
          </p:cNvSpPr>
          <p:nvPr/>
        </p:nvSpPr>
        <p:spPr bwMode="auto">
          <a:xfrm>
            <a:off x="5867400" y="5849938"/>
            <a:ext cx="3200400" cy="246062"/>
          </a:xfrm>
          <a:prstGeom prst="rect">
            <a:avLst/>
          </a:prstGeom>
          <a:noFill/>
          <a:ln w="9525">
            <a:noFill/>
            <a:miter lim="800000"/>
            <a:headEnd/>
            <a:tailEnd/>
          </a:ln>
        </p:spPr>
        <p:txBody>
          <a:bodyPr anchor="b">
            <a:spAutoFit/>
          </a:bodyPr>
          <a:lstStyle/>
          <a:p>
            <a:pPr algn="r" defTabSz="457200">
              <a:spcBef>
                <a:spcPts val="300"/>
              </a:spcBef>
            </a:pPr>
            <a:r>
              <a:rPr lang="en-US" sz="1000"/>
              <a:t>*p&lt;0.01 compared to placebo</a:t>
            </a:r>
            <a:endParaRPr lang="en-US" sz="1000">
              <a:cs typeface="Courier New" pitchFamily="49" charset="0"/>
            </a:endParaRPr>
          </a:p>
        </p:txBody>
      </p:sp>
      <p:sp>
        <p:nvSpPr>
          <p:cNvPr id="63522" name="Text Box 46"/>
          <p:cNvSpPr txBox="1">
            <a:spLocks noChangeArrowheads="1"/>
          </p:cNvSpPr>
          <p:nvPr/>
        </p:nvSpPr>
        <p:spPr bwMode="auto">
          <a:xfrm>
            <a:off x="5497513" y="6477000"/>
            <a:ext cx="3570287" cy="246063"/>
          </a:xfrm>
          <a:prstGeom prst="rect">
            <a:avLst/>
          </a:prstGeom>
          <a:noFill/>
          <a:ln w="9525">
            <a:noFill/>
            <a:miter lim="800000"/>
            <a:headEnd/>
            <a:tailEnd/>
          </a:ln>
        </p:spPr>
        <p:txBody>
          <a:bodyPr wrap="none">
            <a:spAutoFit/>
          </a:bodyPr>
          <a:lstStyle/>
          <a:p>
            <a:pPr algn="r" defTabSz="457200"/>
            <a:r>
              <a:rPr lang="en-US" sz="1000"/>
              <a:t>Source: Dujovne CA et al. </a:t>
            </a:r>
            <a:r>
              <a:rPr lang="en-US" sz="1000" i="1"/>
              <a:t>Am J Cardiol</a:t>
            </a:r>
            <a:r>
              <a:rPr lang="en-US" sz="1000"/>
              <a:t> 2002;90:1092-1097</a:t>
            </a:r>
          </a:p>
        </p:txBody>
      </p:sp>
      <p:sp>
        <p:nvSpPr>
          <p:cNvPr id="1359898" name="Rectangle 26"/>
          <p:cNvSpPr>
            <a:spLocks noChangeArrowheads="1"/>
          </p:cNvSpPr>
          <p:nvPr/>
        </p:nvSpPr>
        <p:spPr bwMode="auto">
          <a:xfrm>
            <a:off x="0" y="0"/>
            <a:ext cx="9144000" cy="480131"/>
          </a:xfrm>
          <a:prstGeom prst="rect">
            <a:avLst/>
          </a:prstGeom>
          <a:noFill/>
          <a:ln w="9525">
            <a:noFill/>
            <a:miter lim="800000"/>
            <a:headEnd/>
            <a:tailEnd/>
          </a:ln>
          <a:effectLst/>
        </p:spPr>
        <p:txBody>
          <a:bodyPr wrap="square">
            <a:spAutoFit/>
          </a:bodyPr>
          <a:lstStyle/>
          <a:p>
            <a:pPr algn="ctr" defTabSz="457200">
              <a:lnSpc>
                <a:spcPct val="90000"/>
              </a:lnSpc>
              <a:defRPr/>
            </a:pPr>
            <a:r>
              <a:rPr lang="en-US" sz="2800" dirty="0" err="1">
                <a:effectLst>
                  <a:outerShdw blurRad="38100" dist="38100" dir="2700000" algn="tl">
                    <a:srgbClr val="DDDDDD"/>
                  </a:outerShdw>
                </a:effectLst>
                <a:latin typeface="+mj-lt"/>
                <a:cs typeface="Arial" pitchFamily="34" charset="0"/>
              </a:rPr>
              <a:t>Ezetimibe</a:t>
            </a:r>
            <a:r>
              <a:rPr lang="en-US" sz="2800" dirty="0">
                <a:effectLst>
                  <a:outerShdw blurRad="38100" dist="38100" dir="2700000" algn="tl">
                    <a:srgbClr val="DDDDDD"/>
                  </a:outerShdw>
                </a:effectLst>
                <a:latin typeface="+mj-lt"/>
                <a:cs typeface="Arial" pitchFamily="34" charset="0"/>
              </a:rPr>
              <a:t> </a:t>
            </a:r>
            <a:r>
              <a:rPr lang="en-US" sz="2800" dirty="0" smtClean="0">
                <a:effectLst>
                  <a:outerShdw blurRad="38100" dist="38100" dir="2700000" algn="tl">
                    <a:srgbClr val="DDDDDD"/>
                  </a:outerShdw>
                </a:effectLst>
                <a:latin typeface="+mj-lt"/>
                <a:cs typeface="Arial" pitchFamily="34" charset="0"/>
              </a:rPr>
              <a:t>Evidence:  Efficacy </a:t>
            </a:r>
            <a:r>
              <a:rPr lang="en-US" sz="2800" dirty="0">
                <a:effectLst>
                  <a:outerShdw blurRad="38100" dist="38100" dir="2700000" algn="tl">
                    <a:srgbClr val="DDDDDD"/>
                  </a:outerShdw>
                </a:effectLst>
                <a:latin typeface="+mj-lt"/>
                <a:cs typeface="Arial" pitchFamily="34" charset="0"/>
              </a:rPr>
              <a:t>at Reducing LDL-C</a:t>
            </a:r>
          </a:p>
        </p:txBody>
      </p:sp>
      <p:sp>
        <p:nvSpPr>
          <p:cNvPr id="63524" name="Rectangle 4"/>
          <p:cNvSpPr>
            <a:spLocks noChangeArrowheads="1"/>
          </p:cNvSpPr>
          <p:nvPr/>
        </p:nvSpPr>
        <p:spPr bwMode="auto">
          <a:xfrm flipV="1">
            <a:off x="6497638" y="2451100"/>
            <a:ext cx="736600" cy="695325"/>
          </a:xfrm>
          <a:prstGeom prst="rect">
            <a:avLst/>
          </a:prstGeom>
          <a:solidFill>
            <a:srgbClr val="00FF00"/>
          </a:solidFill>
          <a:ln w="9525">
            <a:noFill/>
            <a:miter lim="800000"/>
            <a:headEnd/>
            <a:tailEnd/>
          </a:ln>
        </p:spPr>
        <p:txBody>
          <a:bodyPr rot="10800000"/>
          <a:lstStyle/>
          <a:p>
            <a:pPr defTabSz="457200"/>
            <a:endParaRPr lang="en-US" sz="1600">
              <a:latin typeface="Franklin Gothic Demi" pitchFamily="34" charset="0"/>
            </a:endParaRPr>
          </a:p>
        </p:txBody>
      </p:sp>
      <p:sp>
        <p:nvSpPr>
          <p:cNvPr id="63525" name="Text Box 23"/>
          <p:cNvSpPr txBox="1">
            <a:spLocks noChangeArrowheads="1"/>
          </p:cNvSpPr>
          <p:nvPr/>
        </p:nvSpPr>
        <p:spPr bwMode="auto">
          <a:xfrm>
            <a:off x="6564313" y="2200275"/>
            <a:ext cx="588962" cy="304800"/>
          </a:xfrm>
          <a:prstGeom prst="rect">
            <a:avLst/>
          </a:prstGeom>
          <a:noFill/>
          <a:ln w="9525">
            <a:noFill/>
            <a:miter lim="800000"/>
            <a:headEnd/>
            <a:tailEnd/>
          </a:ln>
        </p:spPr>
        <p:txBody>
          <a:bodyPr wrap="none" anchor="b">
            <a:spAutoFit/>
          </a:bodyPr>
          <a:lstStyle/>
          <a:p>
            <a:pPr defTabSz="457200">
              <a:lnSpc>
                <a:spcPts val="1600"/>
              </a:lnSpc>
            </a:pPr>
            <a:r>
              <a:rPr lang="en-US" sz="1600">
                <a:latin typeface="Franklin Gothic Demi" pitchFamily="34" charset="0"/>
              </a:rPr>
              <a:t>+5.7</a:t>
            </a:r>
          </a:p>
        </p:txBody>
      </p:sp>
      <p:cxnSp>
        <p:nvCxnSpPr>
          <p:cNvPr id="63526" name="Straight Connector 4"/>
          <p:cNvCxnSpPr>
            <a:cxnSpLocks noChangeShapeType="1"/>
          </p:cNvCxnSpPr>
          <p:nvPr/>
        </p:nvCxnSpPr>
        <p:spPr bwMode="auto">
          <a:xfrm>
            <a:off x="0" y="838200"/>
            <a:ext cx="9144000" cy="1588"/>
          </a:xfrm>
          <a:prstGeom prst="line">
            <a:avLst/>
          </a:prstGeom>
          <a:noFill/>
          <a:ln w="31750">
            <a:solidFill>
              <a:schemeClr val="tx1"/>
            </a:solidFill>
            <a:round/>
            <a:headEnd/>
            <a:tailEnd/>
          </a:ln>
        </p:spPr>
      </p:cxnSp>
      <p:sp>
        <p:nvSpPr>
          <p:cNvPr id="63527" name="Text Box 30"/>
          <p:cNvSpPr txBox="1">
            <a:spLocks noChangeArrowheads="1"/>
          </p:cNvSpPr>
          <p:nvPr/>
        </p:nvSpPr>
        <p:spPr bwMode="auto">
          <a:xfrm>
            <a:off x="6172200" y="6096000"/>
            <a:ext cx="2895600" cy="400050"/>
          </a:xfrm>
          <a:prstGeom prst="rect">
            <a:avLst/>
          </a:prstGeom>
          <a:noFill/>
          <a:ln w="9525">
            <a:noFill/>
            <a:miter lim="800000"/>
            <a:headEnd/>
            <a:tailEnd/>
          </a:ln>
        </p:spPr>
        <p:txBody>
          <a:bodyPr>
            <a:spAutoFit/>
          </a:bodyPr>
          <a:lstStyle/>
          <a:p>
            <a:pPr algn="r">
              <a:spcBef>
                <a:spcPct val="50000"/>
              </a:spcBef>
            </a:pPr>
            <a:r>
              <a:rPr lang="en-US" sz="1000"/>
              <a:t>HDL-C=High density lipoprotein cholesterol, LDL-C=Low density lipoprotein cholesterol</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p:cNvPicPr>
            <a:picLocks noChangeAspect="1" noChangeArrowheads="1"/>
          </p:cNvPicPr>
          <p:nvPr/>
        </p:nvPicPr>
        <p:blipFill>
          <a:blip r:embed="rId2"/>
          <a:srcRect l="24128" t="19792" r="24764" b="11458"/>
          <a:stretch>
            <a:fillRect/>
          </a:stretch>
        </p:blipFill>
        <p:spPr bwMode="auto">
          <a:xfrm>
            <a:off x="0" y="0"/>
            <a:ext cx="9067800" cy="6858000"/>
          </a:xfrm>
          <a:prstGeom prst="rect">
            <a:avLst/>
          </a:prstGeom>
          <a:noFill/>
          <a:ln w="9525">
            <a:noFill/>
            <a:miter lim="800000"/>
            <a:headEnd/>
            <a:tailEnd/>
          </a:ln>
          <a:effectLst/>
        </p:spPr>
      </p:pic>
      <p:sp>
        <p:nvSpPr>
          <p:cNvPr id="3" name="TextBox 2"/>
          <p:cNvSpPr txBox="1"/>
          <p:nvPr/>
        </p:nvSpPr>
        <p:spPr>
          <a:xfrm>
            <a:off x="8763000" y="6629400"/>
            <a:ext cx="381000" cy="369332"/>
          </a:xfrm>
          <a:prstGeom prst="rect">
            <a:avLst/>
          </a:prstGeom>
          <a:solidFill>
            <a:schemeClr val="bg1"/>
          </a:solidFill>
        </p:spPr>
        <p:txBody>
          <a:bodyPr wrap="square" rtlCol="0">
            <a:spAutoFit/>
          </a:bodyPr>
          <a:lstStyle/>
          <a:p>
            <a:endParaRPr lang="en-US"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2"/>
          <a:srcRect l="22840" t="19792" r="25622" b="11458"/>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2"/>
          <a:srcRect l="23426" t="19792" r="25037" b="12500"/>
          <a:stretch>
            <a:fillRect/>
          </a:stretch>
        </p:blipFill>
        <p:spPr bwMode="auto">
          <a:xfrm>
            <a:off x="-1" y="0"/>
            <a:ext cx="9144001"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2"/>
          <a:srcRect l="22840" t="19792" r="22108" b="12500"/>
          <a:stretch>
            <a:fillRect/>
          </a:stretch>
        </p:blipFill>
        <p:spPr bwMode="auto">
          <a:xfrm>
            <a:off x="-1" y="0"/>
            <a:ext cx="9146345" cy="6858000"/>
          </a:xfrm>
          <a:prstGeom prst="rect">
            <a:avLst/>
          </a:prstGeom>
          <a:noFill/>
          <a:ln w="9525">
            <a:noFill/>
            <a:miter lim="800000"/>
            <a:headEnd/>
            <a:tailEnd/>
          </a:ln>
          <a:effectLst/>
        </p:spPr>
      </p:pic>
      <p:sp>
        <p:nvSpPr>
          <p:cNvPr id="3" name="TextBox 2"/>
          <p:cNvSpPr txBox="1"/>
          <p:nvPr/>
        </p:nvSpPr>
        <p:spPr>
          <a:xfrm>
            <a:off x="8458200" y="6488668"/>
            <a:ext cx="381000" cy="369332"/>
          </a:xfrm>
          <a:prstGeom prst="rect">
            <a:avLst/>
          </a:prstGeom>
          <a:solidFill>
            <a:schemeClr val="bg1"/>
          </a:solidFill>
        </p:spPr>
        <p:txBody>
          <a:bodyPr wrap="square" rtlCol="0">
            <a:spAutoFit/>
          </a:bodyPr>
          <a:lstStyle/>
          <a:p>
            <a:endParaRPr lang="en-US"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p:cNvPicPr>
            <a:picLocks noChangeAspect="1" noChangeArrowheads="1"/>
          </p:cNvPicPr>
          <p:nvPr/>
        </p:nvPicPr>
        <p:blipFill>
          <a:blip r:embed="rId2"/>
          <a:srcRect l="22840" t="19792" r="23865" b="12500"/>
          <a:stretch>
            <a:fillRect/>
          </a:stretch>
        </p:blipFill>
        <p:spPr bwMode="auto">
          <a:xfrm>
            <a:off x="0" y="0"/>
            <a:ext cx="90678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a:blip r:embed="rId2"/>
          <a:srcRect l="22840" t="19792" r="21523" b="12500"/>
          <a:stretch>
            <a:fillRect/>
          </a:stretch>
        </p:blipFill>
        <p:spPr bwMode="auto">
          <a:xfrm>
            <a:off x="0" y="1"/>
            <a:ext cx="9144000" cy="6858000"/>
          </a:xfrm>
          <a:prstGeom prst="rect">
            <a:avLst/>
          </a:prstGeom>
          <a:noFill/>
          <a:ln w="9525">
            <a:noFill/>
            <a:miter lim="800000"/>
            <a:headEnd/>
            <a:tailEnd/>
          </a:ln>
          <a:effectLst/>
        </p:spPr>
      </p:pic>
      <p:sp>
        <p:nvSpPr>
          <p:cNvPr id="3" name="TextBox 2"/>
          <p:cNvSpPr txBox="1"/>
          <p:nvPr/>
        </p:nvSpPr>
        <p:spPr>
          <a:xfrm>
            <a:off x="7391400" y="6488668"/>
            <a:ext cx="1752600" cy="369332"/>
          </a:xfrm>
          <a:prstGeom prst="rect">
            <a:avLst/>
          </a:prstGeom>
          <a:solidFill>
            <a:schemeClr val="bg1"/>
          </a:solidFill>
        </p:spPr>
        <p:txBody>
          <a:bodyPr wrap="square" rtlCol="0">
            <a:spAutoFit/>
          </a:bodyPr>
          <a:lstStyle/>
          <a:p>
            <a:endParaRPr lang="en-US"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err="1" smtClean="0"/>
              <a:t>Fibrates</a:t>
            </a:r>
            <a:r>
              <a:rPr lang="en-US" dirty="0" smtClean="0"/>
              <a:t> </a:t>
            </a:r>
            <a:endParaRPr lang="en-US" dirty="0"/>
          </a:p>
        </p:txBody>
      </p:sp>
      <p:sp>
        <p:nvSpPr>
          <p:cNvPr id="3" name="Content Placeholder 2"/>
          <p:cNvSpPr>
            <a:spLocks noGrp="1"/>
          </p:cNvSpPr>
          <p:nvPr>
            <p:ph idx="1"/>
          </p:nvPr>
        </p:nvSpPr>
        <p:spPr>
          <a:xfrm>
            <a:off x="0" y="1295400"/>
            <a:ext cx="9144000" cy="5105400"/>
          </a:xfrm>
        </p:spPr>
        <p:txBody>
          <a:bodyPr>
            <a:normAutofit fontScale="92500" lnSpcReduction="10000"/>
          </a:bodyPr>
          <a:lstStyle/>
          <a:p>
            <a:r>
              <a:rPr lang="en-US" dirty="0" smtClean="0"/>
              <a:t>Indicated for </a:t>
            </a:r>
            <a:r>
              <a:rPr lang="en-US" dirty="0" err="1" smtClean="0"/>
              <a:t>hypertriglyceridemia</a:t>
            </a:r>
            <a:r>
              <a:rPr lang="en-US" dirty="0" smtClean="0"/>
              <a:t> and in the secondary prevention of CVD in patients with low HDL-C levels.</a:t>
            </a:r>
          </a:p>
          <a:p>
            <a:r>
              <a:rPr lang="en-US" dirty="0" err="1" smtClean="0"/>
              <a:t>Gemfibrozil</a:t>
            </a:r>
            <a:r>
              <a:rPr lang="en-US" dirty="0" smtClean="0"/>
              <a:t> 600mg BD, </a:t>
            </a:r>
            <a:r>
              <a:rPr lang="en-US" dirty="0" err="1" smtClean="0"/>
              <a:t>Fenofibrate</a:t>
            </a:r>
            <a:r>
              <a:rPr lang="en-US" dirty="0" smtClean="0"/>
              <a:t> 200mg OD.</a:t>
            </a:r>
          </a:p>
          <a:p>
            <a:r>
              <a:rPr lang="en-US" dirty="0" smtClean="0"/>
              <a:t>MOA-interact with PPAR-α, which regulates transcription of the LPL, </a:t>
            </a:r>
            <a:r>
              <a:rPr lang="en-US" dirty="0" err="1" smtClean="0"/>
              <a:t>apo</a:t>
            </a:r>
            <a:r>
              <a:rPr lang="en-US" dirty="0" smtClean="0"/>
              <a:t> C-II, and </a:t>
            </a:r>
            <a:r>
              <a:rPr lang="en-US" dirty="0" err="1" smtClean="0"/>
              <a:t>apo</a:t>
            </a:r>
            <a:r>
              <a:rPr lang="en-US" dirty="0" smtClean="0"/>
              <a:t> A-I genes. </a:t>
            </a:r>
          </a:p>
          <a:p>
            <a:r>
              <a:rPr lang="en-US" dirty="0" smtClean="0"/>
              <a:t>S.E-</a:t>
            </a:r>
            <a:r>
              <a:rPr lang="en-US" dirty="0" err="1" smtClean="0"/>
              <a:t>cutaneous</a:t>
            </a:r>
            <a:r>
              <a:rPr lang="en-US" dirty="0" smtClean="0"/>
              <a:t> </a:t>
            </a:r>
            <a:r>
              <a:rPr lang="en-US" dirty="0" err="1" smtClean="0"/>
              <a:t>manifestations,abdominal</a:t>
            </a:r>
            <a:r>
              <a:rPr lang="en-US" dirty="0" smtClean="0"/>
              <a:t> discomfort, increased bile </a:t>
            </a:r>
            <a:r>
              <a:rPr lang="en-US" dirty="0" err="1" smtClean="0"/>
              <a:t>lithogenicity</a:t>
            </a:r>
            <a:r>
              <a:rPr lang="en-US" dirty="0" smtClean="0"/>
              <a:t>, erectile dysfunction, elevated </a:t>
            </a:r>
            <a:r>
              <a:rPr lang="en-US" dirty="0" err="1" smtClean="0"/>
              <a:t>transaminase</a:t>
            </a:r>
            <a:r>
              <a:rPr lang="en-US" dirty="0" smtClean="0"/>
              <a:t> levels, interaction with oral anticoagulants, and elevated plasma </a:t>
            </a:r>
            <a:r>
              <a:rPr lang="en-US" dirty="0" err="1" smtClean="0"/>
              <a:t>homocysteine</a:t>
            </a:r>
            <a:r>
              <a:rPr lang="en-US" dirty="0" smtClean="0"/>
              <a:t>.</a:t>
            </a:r>
          </a:p>
          <a:p>
            <a:r>
              <a:rPr lang="en-US" dirty="0" smtClean="0"/>
              <a:t>In post </a:t>
            </a:r>
            <a:r>
              <a:rPr lang="en-US" dirty="0" err="1" smtClean="0"/>
              <a:t>statin</a:t>
            </a:r>
            <a:r>
              <a:rPr lang="en-US" dirty="0" smtClean="0"/>
              <a:t> era the FIELD and ACCORD trials have failed to achieve clinical usefulness of </a:t>
            </a:r>
            <a:r>
              <a:rPr lang="en-US" dirty="0" err="1" smtClean="0"/>
              <a:t>fibrates</a:t>
            </a:r>
            <a:r>
              <a:rPr lang="en-US" dirty="0" smtClean="0"/>
              <a:t>.</a:t>
            </a:r>
            <a:endParaRPr lang="en-US"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2"/>
          <a:srcRect l="23426" t="20833" r="23865" b="12500"/>
          <a:stretch>
            <a:fillRect/>
          </a:stretch>
        </p:blipFill>
        <p:spPr bwMode="auto">
          <a:xfrm>
            <a:off x="0" y="0"/>
            <a:ext cx="9108282" cy="6858000"/>
          </a:xfrm>
          <a:prstGeom prst="rect">
            <a:avLst/>
          </a:prstGeom>
          <a:noFill/>
          <a:ln w="9525">
            <a:noFill/>
            <a:miter lim="800000"/>
            <a:headEnd/>
            <a:tailEnd/>
          </a:ln>
          <a:effectLst/>
        </p:spPr>
      </p:pic>
      <p:sp>
        <p:nvSpPr>
          <p:cNvPr id="5" name="TextBox 4"/>
          <p:cNvSpPr txBox="1"/>
          <p:nvPr/>
        </p:nvSpPr>
        <p:spPr>
          <a:xfrm>
            <a:off x="8458200" y="6553200"/>
            <a:ext cx="685800" cy="369332"/>
          </a:xfrm>
          <a:prstGeom prst="rect">
            <a:avLst/>
          </a:prstGeom>
          <a:solidFill>
            <a:schemeClr val="bg1"/>
          </a:solidFill>
        </p:spPr>
        <p:txBody>
          <a:bodyPr wrap="square" rtlCol="0">
            <a:spAutoFit/>
          </a:bodyPr>
          <a:lstStyle/>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Lipid structure and metabolism</a:t>
            </a:r>
            <a:endParaRPr lang="en-US" dirty="0"/>
          </a:p>
        </p:txBody>
      </p:sp>
      <p:sp>
        <p:nvSpPr>
          <p:cNvPr id="3" name="Content Placeholder 2"/>
          <p:cNvSpPr>
            <a:spLocks noGrp="1"/>
          </p:cNvSpPr>
          <p:nvPr>
            <p:ph idx="1"/>
          </p:nvPr>
        </p:nvSpPr>
        <p:spPr>
          <a:xfrm>
            <a:off x="0" y="1600200"/>
            <a:ext cx="9144000" cy="4648200"/>
          </a:xfrm>
        </p:spPr>
        <p:txBody>
          <a:bodyPr/>
          <a:lstStyle/>
          <a:p>
            <a:r>
              <a:rPr lang="en-US" dirty="0" smtClean="0"/>
              <a:t>Lipids constitute approximately 70% (by mass) of the dry weight of plasma.</a:t>
            </a:r>
          </a:p>
          <a:p>
            <a:r>
              <a:rPr lang="en-US" dirty="0" smtClean="0"/>
              <a:t>Approximately half of circulating lipids are sterols, with the other major components being phospholipids and triglycerides, which circulate in lipoproteins.</a:t>
            </a:r>
            <a:endParaRPr lang="en-US"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p:cNvPicPr>
            <a:picLocks noChangeAspect="1" noChangeArrowheads="1"/>
          </p:cNvPicPr>
          <p:nvPr/>
        </p:nvPicPr>
        <p:blipFill>
          <a:blip r:embed="rId2"/>
          <a:srcRect l="22840" t="21875" r="25622" b="11737"/>
          <a:stretch>
            <a:fillRect/>
          </a:stretch>
        </p:blipFill>
        <p:spPr bwMode="auto">
          <a:xfrm>
            <a:off x="0" y="0"/>
            <a:ext cx="9153676"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a:blip r:embed="rId2"/>
          <a:srcRect l="22840" t="21875" r="24451" b="12500"/>
          <a:stretch>
            <a:fillRect/>
          </a:stretch>
        </p:blipFill>
        <p:spPr bwMode="auto">
          <a:xfrm>
            <a:off x="0" y="0"/>
            <a:ext cx="9144000" cy="6858000"/>
          </a:xfrm>
          <a:prstGeom prst="rect">
            <a:avLst/>
          </a:prstGeom>
          <a:noFill/>
          <a:ln w="9525">
            <a:noFill/>
            <a:miter lim="800000"/>
            <a:headEnd/>
            <a:tailEnd/>
          </a:ln>
          <a:effectLst/>
        </p:spPr>
      </p:pic>
      <p:sp>
        <p:nvSpPr>
          <p:cNvPr id="3" name="TextBox 2"/>
          <p:cNvSpPr txBox="1"/>
          <p:nvPr/>
        </p:nvSpPr>
        <p:spPr>
          <a:xfrm>
            <a:off x="8763000" y="6673334"/>
            <a:ext cx="381000" cy="369332"/>
          </a:xfrm>
          <a:prstGeom prst="rect">
            <a:avLst/>
          </a:prstGeom>
          <a:solidFill>
            <a:schemeClr val="bg1"/>
          </a:solidFill>
        </p:spPr>
        <p:txBody>
          <a:bodyPr wrap="square" rtlCol="0">
            <a:spAutoFit/>
          </a:bodyPr>
          <a:lstStyle/>
          <a:p>
            <a:endParaRPr lang="en-US"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p:cNvPicPr>
            <a:picLocks noChangeAspect="1" noChangeArrowheads="1"/>
          </p:cNvPicPr>
          <p:nvPr/>
        </p:nvPicPr>
        <p:blipFill>
          <a:blip r:embed="rId2"/>
          <a:srcRect l="22255" t="20833" r="22108" b="12500"/>
          <a:stretch>
            <a:fillRect/>
          </a:stretch>
        </p:blipFill>
        <p:spPr bwMode="auto">
          <a:xfrm>
            <a:off x="-1" y="0"/>
            <a:ext cx="9161859" cy="6858000"/>
          </a:xfrm>
          <a:prstGeom prst="rect">
            <a:avLst/>
          </a:prstGeom>
          <a:noFill/>
          <a:ln w="9525">
            <a:noFill/>
            <a:miter lim="800000"/>
            <a:headEnd/>
            <a:tailEnd/>
          </a:ln>
          <a:effectLst/>
        </p:spPr>
      </p:pic>
      <p:sp>
        <p:nvSpPr>
          <p:cNvPr id="3" name="TextBox 2"/>
          <p:cNvSpPr txBox="1"/>
          <p:nvPr/>
        </p:nvSpPr>
        <p:spPr>
          <a:xfrm>
            <a:off x="8382000" y="6488668"/>
            <a:ext cx="533400" cy="369332"/>
          </a:xfrm>
          <a:prstGeom prst="rect">
            <a:avLst/>
          </a:prstGeom>
          <a:solidFill>
            <a:schemeClr val="bg1"/>
          </a:solidFill>
        </p:spPr>
        <p:txBody>
          <a:bodyPr wrap="square" rtlCol="0">
            <a:spAutoFit/>
          </a:bodyPr>
          <a:lstStyle/>
          <a:p>
            <a:endParaRPr lang="en-US"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2"/>
          <a:srcRect l="24012" t="20833" r="23865" b="12500"/>
          <a:stretch>
            <a:fillRect/>
          </a:stretch>
        </p:blipFill>
        <p:spPr bwMode="auto">
          <a:xfrm>
            <a:off x="0" y="0"/>
            <a:ext cx="9007078" cy="6858000"/>
          </a:xfrm>
          <a:prstGeom prst="rect">
            <a:avLst/>
          </a:prstGeom>
          <a:noFill/>
          <a:ln w="9525">
            <a:noFill/>
            <a:miter lim="800000"/>
            <a:headEnd/>
            <a:tailEnd/>
          </a:ln>
          <a:effectLst/>
        </p:spPr>
      </p:pic>
      <p:sp>
        <p:nvSpPr>
          <p:cNvPr id="3" name="TextBox 2"/>
          <p:cNvSpPr txBox="1"/>
          <p:nvPr/>
        </p:nvSpPr>
        <p:spPr>
          <a:xfrm>
            <a:off x="8534400" y="6488668"/>
            <a:ext cx="609600" cy="369332"/>
          </a:xfrm>
          <a:prstGeom prst="rect">
            <a:avLst/>
          </a:prstGeom>
          <a:solidFill>
            <a:schemeClr val="bg1"/>
          </a:solidFill>
        </p:spPr>
        <p:txBody>
          <a:bodyPr wrap="square" rtlCol="0">
            <a:spAutoFit/>
          </a:bodyPr>
          <a:lstStyle/>
          <a:p>
            <a:endParaRPr lang="en-US"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effectLst>
                  <a:outerShdw blurRad="38100" dist="38100" dir="2700000" algn="tl">
                    <a:srgbClr val="DDDDDD"/>
                  </a:outerShdw>
                </a:effectLst>
              </a:rPr>
              <a:t>Bile Acid </a:t>
            </a:r>
            <a:r>
              <a:rPr lang="en-US" dirty="0" err="1" smtClean="0">
                <a:effectLst>
                  <a:outerShdw blurRad="38100" dist="38100" dir="2700000" algn="tl">
                    <a:srgbClr val="DDDDDD"/>
                  </a:outerShdw>
                </a:effectLst>
              </a:rPr>
              <a:t>Sequestrant</a:t>
            </a:r>
            <a:endParaRPr lang="en-US" dirty="0"/>
          </a:p>
        </p:txBody>
      </p:sp>
      <p:sp>
        <p:nvSpPr>
          <p:cNvPr id="3" name="Content Placeholder 2"/>
          <p:cNvSpPr>
            <a:spLocks noGrp="1"/>
          </p:cNvSpPr>
          <p:nvPr>
            <p:ph idx="1"/>
          </p:nvPr>
        </p:nvSpPr>
        <p:spPr>
          <a:xfrm>
            <a:off x="0" y="990600"/>
            <a:ext cx="9144000" cy="5867400"/>
          </a:xfrm>
        </p:spPr>
        <p:txBody>
          <a:bodyPr>
            <a:normAutofit fontScale="85000" lnSpcReduction="20000"/>
          </a:bodyPr>
          <a:lstStyle/>
          <a:p>
            <a:r>
              <a:rPr lang="en-US" dirty="0" smtClean="0"/>
              <a:t>Interrupt the </a:t>
            </a:r>
            <a:r>
              <a:rPr lang="en-US" dirty="0" err="1" smtClean="0"/>
              <a:t>enterohepatic</a:t>
            </a:r>
            <a:r>
              <a:rPr lang="en-US" dirty="0" smtClean="0"/>
              <a:t> circulation of bile acids by inhibiting their </a:t>
            </a:r>
            <a:r>
              <a:rPr lang="en-US" dirty="0" err="1" smtClean="0"/>
              <a:t>reabsorption</a:t>
            </a:r>
            <a:r>
              <a:rPr lang="en-US" dirty="0" smtClean="0"/>
              <a:t>.</a:t>
            </a:r>
          </a:p>
          <a:p>
            <a:r>
              <a:rPr lang="en-US" dirty="0" smtClean="0"/>
              <a:t>Used as adjunctive therapy</a:t>
            </a:r>
          </a:p>
          <a:p>
            <a:r>
              <a:rPr lang="en-US" dirty="0" smtClean="0"/>
              <a:t>Not absorbed systemically, safest</a:t>
            </a:r>
          </a:p>
          <a:p>
            <a:r>
              <a:rPr lang="en-US" dirty="0" err="1" smtClean="0"/>
              <a:t>Cholestyramine</a:t>
            </a:r>
            <a:r>
              <a:rPr lang="en-US" dirty="0" smtClean="0"/>
              <a:t> - 4-g unit doses as a powder</a:t>
            </a:r>
          </a:p>
          <a:p>
            <a:r>
              <a:rPr lang="en-US" dirty="0" err="1" smtClean="0"/>
              <a:t>Colestipol</a:t>
            </a:r>
            <a:r>
              <a:rPr lang="en-US" dirty="0" smtClean="0"/>
              <a:t> is used in 5-g unit doses. </a:t>
            </a:r>
          </a:p>
          <a:p>
            <a:r>
              <a:rPr lang="en-US" dirty="0" err="1" smtClean="0"/>
              <a:t>Colesevelam</a:t>
            </a:r>
            <a:r>
              <a:rPr lang="en-US" dirty="0" smtClean="0"/>
              <a:t> is more </a:t>
            </a:r>
            <a:r>
              <a:rPr lang="en-US" dirty="0" err="1" smtClean="0"/>
              <a:t>potent,twice</a:t>
            </a:r>
            <a:r>
              <a:rPr lang="en-US" dirty="0" smtClean="0"/>
              <a:t> the capacity to bind cholesterol as </a:t>
            </a:r>
            <a:r>
              <a:rPr lang="en-US" dirty="0" err="1" smtClean="0"/>
              <a:t>cholestyramine</a:t>
            </a:r>
            <a:r>
              <a:rPr lang="en-US" dirty="0" smtClean="0"/>
              <a:t> does.( In doses of 3.8 to 4.5 g/day)</a:t>
            </a:r>
          </a:p>
          <a:p>
            <a:r>
              <a:rPr lang="en-US" dirty="0" err="1" smtClean="0"/>
              <a:t>Colesevelam</a:t>
            </a:r>
            <a:r>
              <a:rPr lang="en-US" dirty="0" smtClean="0"/>
              <a:t> decrease </a:t>
            </a:r>
            <a:r>
              <a:rPr lang="en-US" dirty="0" err="1" smtClean="0"/>
              <a:t>glycated</a:t>
            </a:r>
            <a:r>
              <a:rPr lang="en-US" dirty="0" smtClean="0"/>
              <a:t> hemoglobin A1c (HbA1c). </a:t>
            </a:r>
          </a:p>
          <a:p>
            <a:r>
              <a:rPr lang="en-US" dirty="0" smtClean="0"/>
              <a:t>Taken with food, other medication 1hr </a:t>
            </a:r>
            <a:r>
              <a:rPr lang="en-US" dirty="0" err="1" smtClean="0"/>
              <a:t>b/f</a:t>
            </a:r>
            <a:r>
              <a:rPr lang="en-US" dirty="0" smtClean="0"/>
              <a:t> or 4hr after only.</a:t>
            </a:r>
          </a:p>
          <a:p>
            <a:r>
              <a:rPr lang="en-US" dirty="0" smtClean="0"/>
              <a:t>S.E- constipation, a sensation of fullness, and gastrointestinal discomfort.</a:t>
            </a:r>
          </a:p>
          <a:p>
            <a:r>
              <a:rPr lang="en-US" dirty="0" smtClean="0"/>
              <a:t>Can cause </a:t>
            </a:r>
            <a:r>
              <a:rPr lang="en-US" dirty="0" err="1" smtClean="0"/>
              <a:t>hypertriglyceridemia</a:t>
            </a:r>
            <a:r>
              <a:rPr lang="en-US" dirty="0" smtClean="0"/>
              <a:t>.</a:t>
            </a:r>
          </a:p>
          <a:p>
            <a:pPr>
              <a:buNone/>
            </a:pPr>
            <a:r>
              <a:rPr lang="en-US" dirty="0" smtClean="0"/>
              <a:t> </a:t>
            </a:r>
            <a:endParaRPr lang="en-US"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4"/>
          <p:cNvSpPr>
            <a:spLocks noChangeArrowheads="1"/>
          </p:cNvSpPr>
          <p:nvPr/>
        </p:nvSpPr>
        <p:spPr bwMode="auto">
          <a:xfrm>
            <a:off x="0" y="609600"/>
            <a:ext cx="9144000" cy="461665"/>
          </a:xfrm>
          <a:prstGeom prst="rect">
            <a:avLst/>
          </a:prstGeom>
          <a:noFill/>
          <a:ln w="9525">
            <a:noFill/>
            <a:miter lim="800000"/>
            <a:headEnd/>
            <a:tailEnd/>
          </a:ln>
        </p:spPr>
        <p:txBody>
          <a:bodyPr wrap="square">
            <a:spAutoFit/>
          </a:bodyPr>
          <a:lstStyle/>
          <a:p>
            <a:r>
              <a:rPr lang="en-US" sz="2400" dirty="0">
                <a:latin typeface="+mn-lt"/>
              </a:rPr>
              <a:t>Lipid Research Clinics-Coronary Primary Prevention Trial (LRC-CPPT)</a:t>
            </a:r>
          </a:p>
        </p:txBody>
      </p:sp>
      <p:sp>
        <p:nvSpPr>
          <p:cNvPr id="64515" name="Rectangle 5"/>
          <p:cNvSpPr>
            <a:spLocks noChangeArrowheads="1"/>
          </p:cNvSpPr>
          <p:nvPr/>
        </p:nvSpPr>
        <p:spPr bwMode="auto">
          <a:xfrm>
            <a:off x="3043238" y="3200400"/>
            <a:ext cx="1463675" cy="1741488"/>
          </a:xfrm>
          <a:prstGeom prst="rect">
            <a:avLst/>
          </a:prstGeom>
          <a:solidFill>
            <a:srgbClr val="00FF00"/>
          </a:solidFill>
          <a:ln w="12700">
            <a:noFill/>
            <a:miter lim="800000"/>
            <a:headEnd/>
            <a:tailEnd/>
          </a:ln>
        </p:spPr>
        <p:txBody>
          <a:bodyPr/>
          <a:lstStyle/>
          <a:p>
            <a:endParaRPr lang="en-US" sz="1600">
              <a:latin typeface="Franklin Gothic Demi" pitchFamily="34" charset="0"/>
            </a:endParaRPr>
          </a:p>
        </p:txBody>
      </p:sp>
      <p:sp>
        <p:nvSpPr>
          <p:cNvPr id="64516" name="Rectangle 6"/>
          <p:cNvSpPr>
            <a:spLocks noChangeArrowheads="1"/>
          </p:cNvSpPr>
          <p:nvPr/>
        </p:nvSpPr>
        <p:spPr bwMode="auto">
          <a:xfrm>
            <a:off x="4506913" y="3505200"/>
            <a:ext cx="1450975" cy="1436688"/>
          </a:xfrm>
          <a:prstGeom prst="rect">
            <a:avLst/>
          </a:prstGeom>
          <a:solidFill>
            <a:srgbClr val="FF0000"/>
          </a:solidFill>
          <a:ln w="12700">
            <a:noFill/>
            <a:miter lim="800000"/>
            <a:headEnd/>
            <a:tailEnd/>
          </a:ln>
        </p:spPr>
        <p:txBody>
          <a:bodyPr/>
          <a:lstStyle/>
          <a:p>
            <a:endParaRPr lang="en-US" sz="1600">
              <a:latin typeface="Franklin Gothic Demi" pitchFamily="34" charset="0"/>
            </a:endParaRPr>
          </a:p>
        </p:txBody>
      </p:sp>
      <p:sp>
        <p:nvSpPr>
          <p:cNvPr id="64517" name="Text Box 7"/>
          <p:cNvSpPr txBox="1">
            <a:spLocks noChangeArrowheads="1"/>
          </p:cNvSpPr>
          <p:nvPr/>
        </p:nvSpPr>
        <p:spPr bwMode="auto">
          <a:xfrm flipH="1">
            <a:off x="3048000" y="5029200"/>
            <a:ext cx="1447800" cy="241300"/>
          </a:xfrm>
          <a:prstGeom prst="rect">
            <a:avLst/>
          </a:prstGeom>
          <a:noFill/>
          <a:ln w="9525">
            <a:noFill/>
            <a:miter lim="800000"/>
            <a:headEnd/>
            <a:tailEnd/>
          </a:ln>
        </p:spPr>
        <p:txBody>
          <a:bodyPr lIns="0" tIns="0" rIns="0" bIns="0">
            <a:spAutoFit/>
          </a:bodyPr>
          <a:lstStyle/>
          <a:p>
            <a:pPr>
              <a:lnSpc>
                <a:spcPts val="1900"/>
              </a:lnSpc>
            </a:pPr>
            <a:r>
              <a:rPr lang="en-US" sz="1600">
                <a:latin typeface="Franklin Gothic Demi" pitchFamily="34" charset="0"/>
              </a:rPr>
              <a:t>Placebo</a:t>
            </a:r>
          </a:p>
        </p:txBody>
      </p:sp>
      <p:sp>
        <p:nvSpPr>
          <p:cNvPr id="64518" name="Text Box 8"/>
          <p:cNvSpPr txBox="1">
            <a:spLocks noChangeArrowheads="1"/>
          </p:cNvSpPr>
          <p:nvPr/>
        </p:nvSpPr>
        <p:spPr bwMode="auto">
          <a:xfrm flipH="1">
            <a:off x="3048000" y="2895600"/>
            <a:ext cx="1447800" cy="304800"/>
          </a:xfrm>
          <a:prstGeom prst="rect">
            <a:avLst/>
          </a:prstGeom>
          <a:noFill/>
          <a:ln w="9525">
            <a:noFill/>
            <a:miter lim="800000"/>
            <a:headEnd/>
            <a:tailEnd/>
          </a:ln>
        </p:spPr>
        <p:txBody>
          <a:bodyPr lIns="0" tIns="0" rIns="0" bIns="0">
            <a:spAutoFit/>
          </a:bodyPr>
          <a:lstStyle/>
          <a:p>
            <a:pPr>
              <a:lnSpc>
                <a:spcPts val="2400"/>
              </a:lnSpc>
            </a:pPr>
            <a:r>
              <a:rPr lang="en-US" sz="1600" b="1">
                <a:latin typeface="Franklin Gothic Demi" pitchFamily="34" charset="0"/>
              </a:rPr>
              <a:t>8.6</a:t>
            </a:r>
          </a:p>
        </p:txBody>
      </p:sp>
      <p:sp>
        <p:nvSpPr>
          <p:cNvPr id="64519" name="Text Box 9"/>
          <p:cNvSpPr txBox="1">
            <a:spLocks noChangeArrowheads="1"/>
          </p:cNvSpPr>
          <p:nvPr/>
        </p:nvSpPr>
        <p:spPr bwMode="auto">
          <a:xfrm flipH="1">
            <a:off x="4495800" y="5029200"/>
            <a:ext cx="1524000" cy="241300"/>
          </a:xfrm>
          <a:prstGeom prst="rect">
            <a:avLst/>
          </a:prstGeom>
          <a:noFill/>
          <a:ln w="9525">
            <a:noFill/>
            <a:miter lim="800000"/>
            <a:headEnd/>
            <a:tailEnd/>
          </a:ln>
        </p:spPr>
        <p:txBody>
          <a:bodyPr lIns="0" tIns="0" rIns="0" bIns="0">
            <a:spAutoFit/>
          </a:bodyPr>
          <a:lstStyle/>
          <a:p>
            <a:pPr>
              <a:lnSpc>
                <a:spcPts val="1900"/>
              </a:lnSpc>
            </a:pPr>
            <a:r>
              <a:rPr lang="en-US" sz="1600">
                <a:latin typeface="Franklin Gothic Demi" pitchFamily="34" charset="0"/>
              </a:rPr>
              <a:t>Cholestyramine</a:t>
            </a:r>
          </a:p>
        </p:txBody>
      </p:sp>
      <p:sp>
        <p:nvSpPr>
          <p:cNvPr id="64520" name="Text Box 10"/>
          <p:cNvSpPr txBox="1">
            <a:spLocks noChangeArrowheads="1"/>
          </p:cNvSpPr>
          <p:nvPr/>
        </p:nvSpPr>
        <p:spPr bwMode="auto">
          <a:xfrm>
            <a:off x="2649538" y="2995613"/>
            <a:ext cx="119062" cy="244475"/>
          </a:xfrm>
          <a:prstGeom prst="rect">
            <a:avLst/>
          </a:prstGeom>
          <a:noFill/>
          <a:ln w="9525">
            <a:noFill/>
            <a:miter lim="800000"/>
            <a:headEnd/>
            <a:tailEnd/>
          </a:ln>
        </p:spPr>
        <p:txBody>
          <a:bodyPr wrap="none" lIns="0" tIns="0" rIns="0" bIns="0">
            <a:spAutoFit/>
          </a:bodyPr>
          <a:lstStyle/>
          <a:p>
            <a:pPr algn="r"/>
            <a:r>
              <a:rPr lang="en-US" sz="1600">
                <a:latin typeface="Franklin Gothic Demi" pitchFamily="34" charset="0"/>
              </a:rPr>
              <a:t>9</a:t>
            </a:r>
          </a:p>
        </p:txBody>
      </p:sp>
      <p:sp>
        <p:nvSpPr>
          <p:cNvPr id="64521" name="Text Box 11"/>
          <p:cNvSpPr txBox="1">
            <a:spLocks noChangeArrowheads="1"/>
          </p:cNvSpPr>
          <p:nvPr/>
        </p:nvSpPr>
        <p:spPr bwMode="auto">
          <a:xfrm>
            <a:off x="2649538" y="3605213"/>
            <a:ext cx="119062" cy="244475"/>
          </a:xfrm>
          <a:prstGeom prst="rect">
            <a:avLst/>
          </a:prstGeom>
          <a:noFill/>
          <a:ln w="9525">
            <a:noFill/>
            <a:miter lim="800000"/>
            <a:headEnd/>
            <a:tailEnd/>
          </a:ln>
        </p:spPr>
        <p:txBody>
          <a:bodyPr wrap="none" lIns="0" tIns="0" rIns="0" bIns="0">
            <a:spAutoFit/>
          </a:bodyPr>
          <a:lstStyle/>
          <a:p>
            <a:pPr algn="r"/>
            <a:r>
              <a:rPr lang="en-US" sz="1600">
                <a:latin typeface="Franklin Gothic Demi" pitchFamily="34" charset="0"/>
              </a:rPr>
              <a:t>6</a:t>
            </a:r>
          </a:p>
        </p:txBody>
      </p:sp>
      <p:sp>
        <p:nvSpPr>
          <p:cNvPr id="64522" name="Text Box 12"/>
          <p:cNvSpPr txBox="1">
            <a:spLocks noChangeArrowheads="1"/>
          </p:cNvSpPr>
          <p:nvPr/>
        </p:nvSpPr>
        <p:spPr bwMode="auto">
          <a:xfrm>
            <a:off x="2649538" y="4214813"/>
            <a:ext cx="119062" cy="244475"/>
          </a:xfrm>
          <a:prstGeom prst="rect">
            <a:avLst/>
          </a:prstGeom>
          <a:noFill/>
          <a:ln w="9525">
            <a:noFill/>
            <a:miter lim="800000"/>
            <a:headEnd/>
            <a:tailEnd/>
          </a:ln>
        </p:spPr>
        <p:txBody>
          <a:bodyPr wrap="none" lIns="0" tIns="0" rIns="0" bIns="0">
            <a:spAutoFit/>
          </a:bodyPr>
          <a:lstStyle/>
          <a:p>
            <a:pPr algn="r"/>
            <a:r>
              <a:rPr lang="en-US" sz="1600">
                <a:latin typeface="Franklin Gothic Demi" pitchFamily="34" charset="0"/>
              </a:rPr>
              <a:t>3</a:t>
            </a:r>
          </a:p>
        </p:txBody>
      </p:sp>
      <p:sp>
        <p:nvSpPr>
          <p:cNvPr id="64523" name="Text Box 13"/>
          <p:cNvSpPr txBox="1">
            <a:spLocks noChangeArrowheads="1"/>
          </p:cNvSpPr>
          <p:nvPr/>
        </p:nvSpPr>
        <p:spPr bwMode="auto">
          <a:xfrm>
            <a:off x="2674938" y="4824413"/>
            <a:ext cx="119062" cy="244475"/>
          </a:xfrm>
          <a:prstGeom prst="rect">
            <a:avLst/>
          </a:prstGeom>
          <a:noFill/>
          <a:ln w="9525">
            <a:noFill/>
            <a:miter lim="800000"/>
            <a:headEnd/>
            <a:tailEnd/>
          </a:ln>
        </p:spPr>
        <p:txBody>
          <a:bodyPr wrap="none" lIns="0" tIns="0" rIns="0" bIns="0">
            <a:spAutoFit/>
          </a:bodyPr>
          <a:lstStyle/>
          <a:p>
            <a:pPr algn="r"/>
            <a:r>
              <a:rPr lang="en-US" sz="1600">
                <a:latin typeface="Franklin Gothic Demi" pitchFamily="34" charset="0"/>
              </a:rPr>
              <a:t>0</a:t>
            </a:r>
          </a:p>
        </p:txBody>
      </p:sp>
      <p:sp>
        <p:nvSpPr>
          <p:cNvPr id="64524" name="Text Box 14"/>
          <p:cNvSpPr txBox="1">
            <a:spLocks noChangeArrowheads="1"/>
          </p:cNvSpPr>
          <p:nvPr/>
        </p:nvSpPr>
        <p:spPr bwMode="auto">
          <a:xfrm flipH="1">
            <a:off x="4497388" y="3200400"/>
            <a:ext cx="1446212" cy="304800"/>
          </a:xfrm>
          <a:prstGeom prst="rect">
            <a:avLst/>
          </a:prstGeom>
          <a:noFill/>
          <a:ln w="9525">
            <a:noFill/>
            <a:miter lim="800000"/>
            <a:headEnd/>
            <a:tailEnd/>
          </a:ln>
        </p:spPr>
        <p:txBody>
          <a:bodyPr lIns="0" tIns="0" rIns="0" bIns="0">
            <a:spAutoFit/>
          </a:bodyPr>
          <a:lstStyle/>
          <a:p>
            <a:pPr>
              <a:lnSpc>
                <a:spcPts val="2400"/>
              </a:lnSpc>
            </a:pPr>
            <a:r>
              <a:rPr lang="en-US" sz="1600" b="1">
                <a:latin typeface="Franklin Gothic Demi" pitchFamily="34" charset="0"/>
              </a:rPr>
              <a:t>7.0</a:t>
            </a:r>
          </a:p>
        </p:txBody>
      </p:sp>
      <p:sp>
        <p:nvSpPr>
          <p:cNvPr id="64525" name="Line 15"/>
          <p:cNvSpPr>
            <a:spLocks noChangeShapeType="1"/>
          </p:cNvSpPr>
          <p:nvPr/>
        </p:nvSpPr>
        <p:spPr bwMode="auto">
          <a:xfrm>
            <a:off x="2895600" y="4953000"/>
            <a:ext cx="4114800" cy="0"/>
          </a:xfrm>
          <a:prstGeom prst="line">
            <a:avLst/>
          </a:prstGeom>
          <a:noFill/>
          <a:ln w="38100">
            <a:solidFill>
              <a:schemeClr val="tx1"/>
            </a:solidFill>
            <a:round/>
            <a:headEnd/>
            <a:tailEnd/>
          </a:ln>
        </p:spPr>
        <p:txBody>
          <a:bodyPr/>
          <a:lstStyle/>
          <a:p>
            <a:endParaRPr lang="en-US"/>
          </a:p>
        </p:txBody>
      </p:sp>
      <p:sp>
        <p:nvSpPr>
          <p:cNvPr id="64526" name="Line 16"/>
          <p:cNvSpPr>
            <a:spLocks noChangeShapeType="1"/>
          </p:cNvSpPr>
          <p:nvPr/>
        </p:nvSpPr>
        <p:spPr bwMode="auto">
          <a:xfrm>
            <a:off x="2895600" y="3124200"/>
            <a:ext cx="0" cy="1828800"/>
          </a:xfrm>
          <a:prstGeom prst="line">
            <a:avLst/>
          </a:prstGeom>
          <a:noFill/>
          <a:ln w="38100">
            <a:solidFill>
              <a:schemeClr val="tx1"/>
            </a:solidFill>
            <a:round/>
            <a:headEnd/>
            <a:tailEnd/>
          </a:ln>
        </p:spPr>
        <p:txBody>
          <a:bodyPr/>
          <a:lstStyle/>
          <a:p>
            <a:endParaRPr lang="en-US"/>
          </a:p>
        </p:txBody>
      </p:sp>
      <p:sp>
        <p:nvSpPr>
          <p:cNvPr id="64527" name="Line 17"/>
          <p:cNvSpPr>
            <a:spLocks noChangeShapeType="1"/>
          </p:cNvSpPr>
          <p:nvPr/>
        </p:nvSpPr>
        <p:spPr bwMode="auto">
          <a:xfrm>
            <a:off x="2819400" y="4343400"/>
            <a:ext cx="76200" cy="0"/>
          </a:xfrm>
          <a:prstGeom prst="line">
            <a:avLst/>
          </a:prstGeom>
          <a:noFill/>
          <a:ln w="25400">
            <a:solidFill>
              <a:schemeClr val="tx1"/>
            </a:solidFill>
            <a:round/>
            <a:headEnd/>
            <a:tailEnd/>
          </a:ln>
        </p:spPr>
        <p:txBody>
          <a:bodyPr/>
          <a:lstStyle/>
          <a:p>
            <a:endParaRPr lang="en-US"/>
          </a:p>
        </p:txBody>
      </p:sp>
      <p:sp>
        <p:nvSpPr>
          <p:cNvPr id="64528" name="Line 18"/>
          <p:cNvSpPr>
            <a:spLocks noChangeShapeType="1"/>
          </p:cNvSpPr>
          <p:nvPr/>
        </p:nvSpPr>
        <p:spPr bwMode="auto">
          <a:xfrm>
            <a:off x="2819400" y="3733800"/>
            <a:ext cx="76200" cy="0"/>
          </a:xfrm>
          <a:prstGeom prst="line">
            <a:avLst/>
          </a:prstGeom>
          <a:noFill/>
          <a:ln w="25400">
            <a:solidFill>
              <a:schemeClr val="tx1"/>
            </a:solidFill>
            <a:round/>
            <a:headEnd/>
            <a:tailEnd/>
          </a:ln>
        </p:spPr>
        <p:txBody>
          <a:bodyPr/>
          <a:lstStyle/>
          <a:p>
            <a:endParaRPr lang="en-US"/>
          </a:p>
        </p:txBody>
      </p:sp>
      <p:sp>
        <p:nvSpPr>
          <p:cNvPr id="64529" name="Line 19"/>
          <p:cNvSpPr>
            <a:spLocks noChangeShapeType="1"/>
          </p:cNvSpPr>
          <p:nvPr/>
        </p:nvSpPr>
        <p:spPr bwMode="auto">
          <a:xfrm>
            <a:off x="2819400" y="3124200"/>
            <a:ext cx="76200" cy="0"/>
          </a:xfrm>
          <a:prstGeom prst="line">
            <a:avLst/>
          </a:prstGeom>
          <a:noFill/>
          <a:ln w="25400">
            <a:solidFill>
              <a:schemeClr val="tx1"/>
            </a:solidFill>
            <a:round/>
            <a:headEnd/>
            <a:tailEnd/>
          </a:ln>
        </p:spPr>
        <p:txBody>
          <a:bodyPr/>
          <a:lstStyle/>
          <a:p>
            <a:endParaRPr lang="en-US"/>
          </a:p>
        </p:txBody>
      </p:sp>
      <p:sp>
        <p:nvSpPr>
          <p:cNvPr id="64530" name="Text Box 20"/>
          <p:cNvSpPr txBox="1">
            <a:spLocks noChangeArrowheads="1"/>
          </p:cNvSpPr>
          <p:nvPr/>
        </p:nvSpPr>
        <p:spPr bwMode="auto">
          <a:xfrm flipH="1">
            <a:off x="5715000" y="4648200"/>
            <a:ext cx="1752600" cy="241300"/>
          </a:xfrm>
          <a:prstGeom prst="rect">
            <a:avLst/>
          </a:prstGeom>
          <a:noFill/>
          <a:ln w="9525">
            <a:noFill/>
            <a:miter lim="800000"/>
            <a:headEnd/>
            <a:tailEnd/>
          </a:ln>
        </p:spPr>
        <p:txBody>
          <a:bodyPr lIns="0" tIns="0" rIns="0" bIns="0">
            <a:spAutoFit/>
          </a:bodyPr>
          <a:lstStyle/>
          <a:p>
            <a:pPr>
              <a:lnSpc>
                <a:spcPts val="1900"/>
              </a:lnSpc>
            </a:pPr>
            <a:r>
              <a:rPr lang="en-US" sz="1600">
                <a:latin typeface="Franklin Gothic Demi" pitchFamily="34" charset="0"/>
              </a:rPr>
              <a:t>P&lt;0.05</a:t>
            </a:r>
          </a:p>
        </p:txBody>
      </p:sp>
      <p:sp>
        <p:nvSpPr>
          <p:cNvPr id="64531" name="Line 23"/>
          <p:cNvSpPr>
            <a:spLocks noChangeShapeType="1"/>
          </p:cNvSpPr>
          <p:nvPr/>
        </p:nvSpPr>
        <p:spPr bwMode="auto">
          <a:xfrm>
            <a:off x="3733800" y="2743200"/>
            <a:ext cx="1447800" cy="0"/>
          </a:xfrm>
          <a:prstGeom prst="line">
            <a:avLst/>
          </a:prstGeom>
          <a:noFill/>
          <a:ln w="25400">
            <a:solidFill>
              <a:schemeClr val="tx1"/>
            </a:solidFill>
            <a:round/>
            <a:headEnd/>
            <a:tailEnd/>
          </a:ln>
        </p:spPr>
        <p:txBody>
          <a:bodyPr/>
          <a:lstStyle/>
          <a:p>
            <a:endParaRPr lang="en-US"/>
          </a:p>
        </p:txBody>
      </p:sp>
      <p:sp>
        <p:nvSpPr>
          <p:cNvPr id="64532" name="Text Box 24"/>
          <p:cNvSpPr txBox="1">
            <a:spLocks noChangeArrowheads="1"/>
          </p:cNvSpPr>
          <p:nvPr/>
        </p:nvSpPr>
        <p:spPr bwMode="auto">
          <a:xfrm flipH="1">
            <a:off x="3581400" y="2438400"/>
            <a:ext cx="1752600" cy="279400"/>
          </a:xfrm>
          <a:prstGeom prst="rect">
            <a:avLst/>
          </a:prstGeom>
          <a:noFill/>
          <a:ln w="9525">
            <a:noFill/>
            <a:miter lim="800000"/>
            <a:headEnd/>
            <a:tailEnd/>
          </a:ln>
        </p:spPr>
        <p:txBody>
          <a:bodyPr lIns="0" tIns="0" rIns="0" bIns="0">
            <a:spAutoFit/>
          </a:bodyPr>
          <a:lstStyle/>
          <a:p>
            <a:pPr>
              <a:lnSpc>
                <a:spcPts val="2200"/>
              </a:lnSpc>
            </a:pPr>
            <a:r>
              <a:rPr lang="en-US" sz="1600">
                <a:latin typeface="Franklin Gothic Demi" pitchFamily="34" charset="0"/>
              </a:rPr>
              <a:t>19% RRR</a:t>
            </a:r>
          </a:p>
        </p:txBody>
      </p:sp>
      <p:sp>
        <p:nvSpPr>
          <p:cNvPr id="64533" name="Text Box 25"/>
          <p:cNvSpPr txBox="1">
            <a:spLocks noChangeArrowheads="1"/>
          </p:cNvSpPr>
          <p:nvPr/>
        </p:nvSpPr>
        <p:spPr bwMode="auto">
          <a:xfrm rot="-5400000">
            <a:off x="1281113" y="3748087"/>
            <a:ext cx="1981200" cy="581025"/>
          </a:xfrm>
          <a:prstGeom prst="rect">
            <a:avLst/>
          </a:prstGeom>
          <a:noFill/>
          <a:ln w="9525">
            <a:noFill/>
            <a:miter lim="800000"/>
            <a:headEnd/>
            <a:tailEnd/>
          </a:ln>
        </p:spPr>
        <p:txBody>
          <a:bodyPr>
            <a:spAutoFit/>
          </a:bodyPr>
          <a:lstStyle/>
          <a:p>
            <a:r>
              <a:rPr lang="en-US" sz="1600">
                <a:latin typeface="Franklin Gothic Demi" pitchFamily="34" charset="0"/>
              </a:rPr>
              <a:t>Rate of MI or CHD death (%)</a:t>
            </a:r>
          </a:p>
        </p:txBody>
      </p:sp>
      <p:sp>
        <p:nvSpPr>
          <p:cNvPr id="64534" name="Line 27"/>
          <p:cNvSpPr>
            <a:spLocks noChangeShapeType="1"/>
          </p:cNvSpPr>
          <p:nvPr/>
        </p:nvSpPr>
        <p:spPr bwMode="auto">
          <a:xfrm>
            <a:off x="3733800" y="2743200"/>
            <a:ext cx="0" cy="152400"/>
          </a:xfrm>
          <a:prstGeom prst="line">
            <a:avLst/>
          </a:prstGeom>
          <a:noFill/>
          <a:ln w="25400">
            <a:solidFill>
              <a:schemeClr val="tx1"/>
            </a:solidFill>
            <a:round/>
            <a:headEnd/>
            <a:tailEnd/>
          </a:ln>
        </p:spPr>
        <p:txBody>
          <a:bodyPr/>
          <a:lstStyle/>
          <a:p>
            <a:endParaRPr lang="en-US"/>
          </a:p>
        </p:txBody>
      </p:sp>
      <p:sp>
        <p:nvSpPr>
          <p:cNvPr id="64535" name="Line 28"/>
          <p:cNvSpPr>
            <a:spLocks noChangeShapeType="1"/>
          </p:cNvSpPr>
          <p:nvPr/>
        </p:nvSpPr>
        <p:spPr bwMode="auto">
          <a:xfrm>
            <a:off x="5181600" y="2743200"/>
            <a:ext cx="0" cy="457200"/>
          </a:xfrm>
          <a:prstGeom prst="line">
            <a:avLst/>
          </a:prstGeom>
          <a:noFill/>
          <a:ln w="25400">
            <a:solidFill>
              <a:schemeClr val="tx1"/>
            </a:solidFill>
            <a:round/>
            <a:headEnd/>
            <a:tailEnd/>
          </a:ln>
        </p:spPr>
        <p:txBody>
          <a:bodyPr/>
          <a:lstStyle/>
          <a:p>
            <a:endParaRPr lang="en-US"/>
          </a:p>
        </p:txBody>
      </p:sp>
      <p:sp>
        <p:nvSpPr>
          <p:cNvPr id="64536" name="Text Box 29"/>
          <p:cNvSpPr txBox="1">
            <a:spLocks noChangeArrowheads="1"/>
          </p:cNvSpPr>
          <p:nvPr/>
        </p:nvSpPr>
        <p:spPr bwMode="auto">
          <a:xfrm>
            <a:off x="5029200" y="6477000"/>
            <a:ext cx="4038600" cy="246063"/>
          </a:xfrm>
          <a:prstGeom prst="rect">
            <a:avLst/>
          </a:prstGeom>
          <a:noFill/>
          <a:ln w="9525">
            <a:noFill/>
            <a:miter lim="800000"/>
            <a:headEnd/>
            <a:tailEnd/>
          </a:ln>
        </p:spPr>
        <p:txBody>
          <a:bodyPr>
            <a:spAutoFit/>
          </a:bodyPr>
          <a:lstStyle/>
          <a:p>
            <a:pPr algn="r">
              <a:spcBef>
                <a:spcPct val="50000"/>
              </a:spcBef>
            </a:pPr>
            <a:r>
              <a:rPr lang="en-US" sz="1000">
                <a:latin typeface="Calibri" pitchFamily="34" charset="0"/>
              </a:rPr>
              <a:t>Source: The LRC-CPPT Investigators. </a:t>
            </a:r>
            <a:r>
              <a:rPr lang="en-US" sz="1000" i="1">
                <a:latin typeface="Calibri" pitchFamily="34" charset="0"/>
              </a:rPr>
              <a:t>JAMA</a:t>
            </a:r>
            <a:r>
              <a:rPr lang="en-US" sz="1000">
                <a:latin typeface="Calibri" pitchFamily="34" charset="0"/>
              </a:rPr>
              <a:t> 1984;251:351-364 </a:t>
            </a:r>
          </a:p>
        </p:txBody>
      </p:sp>
      <p:sp>
        <p:nvSpPr>
          <p:cNvPr id="64537" name="Text Box 30"/>
          <p:cNvSpPr txBox="1">
            <a:spLocks noChangeArrowheads="1"/>
          </p:cNvSpPr>
          <p:nvPr/>
        </p:nvSpPr>
        <p:spPr bwMode="auto">
          <a:xfrm>
            <a:off x="5791200" y="6096000"/>
            <a:ext cx="3276600" cy="396875"/>
          </a:xfrm>
          <a:prstGeom prst="rect">
            <a:avLst/>
          </a:prstGeom>
          <a:noFill/>
          <a:ln w="9525">
            <a:noFill/>
            <a:miter lim="800000"/>
            <a:headEnd/>
            <a:tailEnd/>
          </a:ln>
        </p:spPr>
        <p:txBody>
          <a:bodyPr>
            <a:spAutoFit/>
          </a:bodyPr>
          <a:lstStyle/>
          <a:p>
            <a:pPr algn="r">
              <a:spcBef>
                <a:spcPct val="50000"/>
              </a:spcBef>
            </a:pPr>
            <a:r>
              <a:rPr lang="en-US" sz="1000">
                <a:latin typeface="Calibri" pitchFamily="34" charset="0"/>
              </a:rPr>
              <a:t>CHD=Coronary heart disease, MI=Myocardial infarction, RRR=Relative risk reduction</a:t>
            </a:r>
          </a:p>
        </p:txBody>
      </p:sp>
      <p:sp>
        <p:nvSpPr>
          <p:cNvPr id="64538" name="Rectangle 33"/>
          <p:cNvSpPr>
            <a:spLocks noChangeArrowheads="1"/>
          </p:cNvSpPr>
          <p:nvPr/>
        </p:nvSpPr>
        <p:spPr bwMode="auto">
          <a:xfrm>
            <a:off x="0" y="1676400"/>
            <a:ext cx="9144000" cy="4191000"/>
          </a:xfrm>
          <a:prstGeom prst="rect">
            <a:avLst/>
          </a:prstGeom>
          <a:noFill/>
          <a:ln w="9525">
            <a:noFill/>
            <a:miter lim="800000"/>
            <a:headEnd/>
            <a:tailEnd/>
          </a:ln>
        </p:spPr>
        <p:txBody>
          <a:bodyPr/>
          <a:lstStyle/>
          <a:p>
            <a:pPr>
              <a:spcBef>
                <a:spcPct val="20000"/>
              </a:spcBef>
            </a:pPr>
            <a:r>
              <a:rPr lang="en-US" sz="2000" dirty="0">
                <a:latin typeface="+mn-lt"/>
              </a:rPr>
              <a:t>3,806 men with primary hypercholesterolemia randomized to </a:t>
            </a:r>
            <a:r>
              <a:rPr lang="en-US" sz="2000" dirty="0" err="1">
                <a:latin typeface="+mn-lt"/>
              </a:rPr>
              <a:t>cholestyramine</a:t>
            </a:r>
            <a:r>
              <a:rPr lang="en-US" sz="2000" dirty="0">
                <a:latin typeface="+mn-lt"/>
              </a:rPr>
              <a:t> (24 grams) or placebo for 7.4 years</a:t>
            </a:r>
          </a:p>
          <a:p>
            <a:pPr>
              <a:lnSpc>
                <a:spcPct val="85000"/>
              </a:lnSpc>
              <a:spcBef>
                <a:spcPct val="20000"/>
              </a:spcBef>
            </a:pPr>
            <a:endParaRPr lang="en-US" sz="2000" dirty="0">
              <a:latin typeface="Franklin Gothic Demi" pitchFamily="34" charset="0"/>
            </a:endParaRPr>
          </a:p>
          <a:p>
            <a:pPr>
              <a:lnSpc>
                <a:spcPct val="85000"/>
              </a:lnSpc>
              <a:spcBef>
                <a:spcPct val="20000"/>
              </a:spcBef>
            </a:pPr>
            <a:endParaRPr lang="en-US" sz="2000" dirty="0">
              <a:latin typeface="Franklin Gothic Demi" pitchFamily="34" charset="0"/>
            </a:endParaRPr>
          </a:p>
          <a:p>
            <a:pPr>
              <a:lnSpc>
                <a:spcPct val="80000"/>
              </a:lnSpc>
              <a:spcBef>
                <a:spcPct val="20000"/>
              </a:spcBef>
            </a:pPr>
            <a:endParaRPr lang="en-US" sz="2000" dirty="0">
              <a:latin typeface="Franklin Gothic Demi" pitchFamily="34" charset="0"/>
            </a:endParaRPr>
          </a:p>
          <a:p>
            <a:pPr>
              <a:lnSpc>
                <a:spcPct val="115000"/>
              </a:lnSpc>
              <a:spcBef>
                <a:spcPct val="20000"/>
              </a:spcBef>
            </a:pPr>
            <a:endParaRPr lang="en-US" sz="2000" dirty="0">
              <a:latin typeface="Franklin Gothic Demi" pitchFamily="34" charset="0"/>
            </a:endParaRPr>
          </a:p>
          <a:p>
            <a:pPr>
              <a:lnSpc>
                <a:spcPct val="110000"/>
              </a:lnSpc>
              <a:spcBef>
                <a:spcPct val="20000"/>
              </a:spcBef>
            </a:pPr>
            <a:endParaRPr lang="en-US" sz="2000" dirty="0">
              <a:latin typeface="Franklin Gothic Demi" pitchFamily="34" charset="0"/>
            </a:endParaRPr>
          </a:p>
          <a:p>
            <a:pPr>
              <a:lnSpc>
                <a:spcPct val="110000"/>
              </a:lnSpc>
              <a:spcBef>
                <a:spcPct val="20000"/>
              </a:spcBef>
            </a:pPr>
            <a:endParaRPr lang="en-US" sz="2000" dirty="0">
              <a:latin typeface="Franklin Gothic Demi" pitchFamily="34" charset="0"/>
            </a:endParaRPr>
          </a:p>
          <a:p>
            <a:pPr>
              <a:lnSpc>
                <a:spcPct val="70000"/>
              </a:lnSpc>
              <a:spcBef>
                <a:spcPct val="20000"/>
              </a:spcBef>
            </a:pPr>
            <a:endParaRPr lang="en-US" sz="2000" dirty="0">
              <a:latin typeface="Franklin Gothic Demi" pitchFamily="34" charset="0"/>
            </a:endParaRPr>
          </a:p>
          <a:p>
            <a:pPr>
              <a:lnSpc>
                <a:spcPct val="65000"/>
              </a:lnSpc>
              <a:spcBef>
                <a:spcPct val="20000"/>
              </a:spcBef>
              <a:spcAft>
                <a:spcPts val="600"/>
              </a:spcAft>
            </a:pPr>
            <a:endParaRPr lang="en-US" sz="2000" dirty="0">
              <a:latin typeface="Franklin Gothic Demi" pitchFamily="34" charset="0"/>
            </a:endParaRPr>
          </a:p>
          <a:p>
            <a:pPr>
              <a:lnSpc>
                <a:spcPct val="70000"/>
              </a:lnSpc>
              <a:spcBef>
                <a:spcPct val="20000"/>
              </a:spcBef>
            </a:pPr>
            <a:endParaRPr lang="en-US" sz="2000" dirty="0">
              <a:latin typeface="Franklin Gothic Demi" pitchFamily="34" charset="0"/>
            </a:endParaRPr>
          </a:p>
          <a:p>
            <a:pPr>
              <a:lnSpc>
                <a:spcPct val="70000"/>
              </a:lnSpc>
              <a:spcBef>
                <a:spcPct val="20000"/>
              </a:spcBef>
            </a:pPr>
            <a:r>
              <a:rPr lang="en-US" sz="2000" dirty="0">
                <a:solidFill>
                  <a:srgbClr val="0000FF"/>
                </a:solidFill>
                <a:latin typeface="Franklin Gothic Demi" pitchFamily="34" charset="0"/>
              </a:rPr>
              <a:t> </a:t>
            </a:r>
            <a:r>
              <a:rPr lang="en-US" sz="2000" dirty="0">
                <a:latin typeface="+mn-lt"/>
              </a:rPr>
              <a:t>A bile acid </a:t>
            </a:r>
            <a:r>
              <a:rPr lang="en-US" sz="2000" dirty="0" err="1">
                <a:latin typeface="+mn-lt"/>
              </a:rPr>
              <a:t>sequestrant</a:t>
            </a:r>
            <a:r>
              <a:rPr lang="en-US" sz="2000" dirty="0">
                <a:latin typeface="+mn-lt"/>
              </a:rPr>
              <a:t> provides benefit in those with high cholesterol levels</a:t>
            </a:r>
          </a:p>
        </p:txBody>
      </p:sp>
      <p:sp>
        <p:nvSpPr>
          <p:cNvPr id="1359898" name="Rectangle 26"/>
          <p:cNvSpPr>
            <a:spLocks noChangeArrowheads="1"/>
          </p:cNvSpPr>
          <p:nvPr/>
        </p:nvSpPr>
        <p:spPr bwMode="auto">
          <a:xfrm>
            <a:off x="152400" y="0"/>
            <a:ext cx="8305800" cy="480131"/>
          </a:xfrm>
          <a:prstGeom prst="rect">
            <a:avLst/>
          </a:prstGeom>
          <a:noFill/>
          <a:ln w="9525">
            <a:noFill/>
            <a:miter lim="800000"/>
            <a:headEnd/>
            <a:tailEnd/>
          </a:ln>
          <a:effectLst/>
        </p:spPr>
        <p:txBody>
          <a:bodyPr wrap="square">
            <a:spAutoFit/>
          </a:bodyPr>
          <a:lstStyle/>
          <a:p>
            <a:pPr algn="ctr" fontAlgn="auto">
              <a:lnSpc>
                <a:spcPct val="90000"/>
              </a:lnSpc>
              <a:spcBef>
                <a:spcPts val="0"/>
              </a:spcBef>
              <a:spcAft>
                <a:spcPts val="0"/>
              </a:spcAft>
              <a:defRPr/>
            </a:pPr>
            <a:r>
              <a:rPr lang="en-US" sz="2800" dirty="0">
                <a:effectLst>
                  <a:outerShdw blurRad="38100" dist="38100" dir="2700000" algn="tl">
                    <a:srgbClr val="DDDDDD"/>
                  </a:outerShdw>
                </a:effectLst>
                <a:latin typeface="+mj-lt"/>
                <a:cs typeface="+mn-cs"/>
              </a:rPr>
              <a:t>Bile Acid </a:t>
            </a:r>
            <a:r>
              <a:rPr lang="en-US" sz="2800" dirty="0" err="1">
                <a:effectLst>
                  <a:outerShdw blurRad="38100" dist="38100" dir="2700000" algn="tl">
                    <a:srgbClr val="DDDDDD"/>
                  </a:outerShdw>
                </a:effectLst>
                <a:latin typeface="+mj-lt"/>
                <a:cs typeface="+mn-cs"/>
              </a:rPr>
              <a:t>Sequestrant</a:t>
            </a:r>
            <a:r>
              <a:rPr lang="en-US" sz="2800" dirty="0">
                <a:effectLst>
                  <a:outerShdw blurRad="38100" dist="38100" dir="2700000" algn="tl">
                    <a:srgbClr val="DDDDDD"/>
                  </a:outerShdw>
                </a:effectLst>
                <a:latin typeface="+mj-lt"/>
                <a:cs typeface="+mn-cs"/>
              </a:rPr>
              <a:t> </a:t>
            </a:r>
            <a:r>
              <a:rPr lang="en-US" sz="2800" dirty="0" smtClean="0">
                <a:effectLst>
                  <a:outerShdw blurRad="38100" dist="38100" dir="2700000" algn="tl">
                    <a:srgbClr val="DDDDDD"/>
                  </a:outerShdw>
                </a:effectLst>
                <a:latin typeface="+mj-lt"/>
                <a:cs typeface="+mn-cs"/>
              </a:rPr>
              <a:t>Evidence: Primary </a:t>
            </a:r>
            <a:r>
              <a:rPr lang="en-US" sz="2800" dirty="0">
                <a:effectLst>
                  <a:outerShdw blurRad="38100" dist="38100" dir="2700000" algn="tl">
                    <a:srgbClr val="DDDDDD"/>
                  </a:outerShdw>
                </a:effectLst>
                <a:latin typeface="+mj-lt"/>
                <a:cs typeface="+mn-cs"/>
              </a:rPr>
              <a:t>Prevention</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Nicotinic acid</a:t>
            </a:r>
            <a:endParaRPr lang="en-US" dirty="0"/>
          </a:p>
        </p:txBody>
      </p:sp>
      <p:sp>
        <p:nvSpPr>
          <p:cNvPr id="3" name="Content Placeholder 2"/>
          <p:cNvSpPr>
            <a:spLocks noGrp="1"/>
          </p:cNvSpPr>
          <p:nvPr>
            <p:ph idx="1"/>
          </p:nvPr>
        </p:nvSpPr>
        <p:spPr>
          <a:xfrm>
            <a:off x="304800" y="1371600"/>
            <a:ext cx="8382000" cy="4754563"/>
          </a:xfrm>
        </p:spPr>
        <p:txBody>
          <a:bodyPr>
            <a:normAutofit fontScale="85000" lnSpcReduction="10000"/>
          </a:bodyPr>
          <a:lstStyle/>
          <a:p>
            <a:r>
              <a:rPr lang="en-US" dirty="0" smtClean="0"/>
              <a:t>Niacin </a:t>
            </a:r>
            <a:r>
              <a:rPr lang="en-US" dirty="0" smtClean="0">
                <a:latin typeface="Calibri"/>
                <a:cs typeface="Calibri"/>
              </a:rPr>
              <a:t>↑</a:t>
            </a:r>
            <a:r>
              <a:rPr lang="en-US" dirty="0" smtClean="0"/>
              <a:t>HDL-C,</a:t>
            </a:r>
            <a:r>
              <a:rPr lang="en-US" dirty="0" smtClean="0">
                <a:latin typeface="Calibri"/>
                <a:cs typeface="Calibri"/>
              </a:rPr>
              <a:t>↓</a:t>
            </a:r>
            <a:r>
              <a:rPr lang="en-US" dirty="0" smtClean="0"/>
              <a:t> TG levels &amp; </a:t>
            </a:r>
            <a:r>
              <a:rPr lang="en-US" dirty="0" smtClean="0">
                <a:latin typeface="Calibri"/>
                <a:cs typeface="Calibri"/>
              </a:rPr>
              <a:t>↓VLDL production</a:t>
            </a:r>
            <a:r>
              <a:rPr lang="en-US" dirty="0" smtClean="0"/>
              <a:t>.</a:t>
            </a:r>
          </a:p>
          <a:p>
            <a:r>
              <a:rPr lang="en-US" dirty="0" smtClean="0"/>
              <a:t>Modest effects on LDL levels.</a:t>
            </a:r>
          </a:p>
          <a:p>
            <a:r>
              <a:rPr lang="en-US" dirty="0" smtClean="0"/>
              <a:t>Doses- 2000 to 3000 mg/day TID.</a:t>
            </a:r>
          </a:p>
          <a:p>
            <a:r>
              <a:rPr lang="en-US" dirty="0" smtClean="0"/>
              <a:t>S.E-Skin flushing, attenuated by aspirin &amp; prostaglandin D2 receptor antagonist </a:t>
            </a:r>
            <a:r>
              <a:rPr lang="en-US" dirty="0" err="1" smtClean="0"/>
              <a:t>laropiprant</a:t>
            </a:r>
            <a:r>
              <a:rPr lang="en-US" dirty="0" smtClean="0"/>
              <a:t>. </a:t>
            </a:r>
          </a:p>
          <a:p>
            <a:r>
              <a:rPr lang="en-US" dirty="0" smtClean="0"/>
              <a:t>Other S.E- </a:t>
            </a:r>
            <a:r>
              <a:rPr lang="en-US" dirty="0" err="1" smtClean="0"/>
              <a:t>Hyperuricemia</a:t>
            </a:r>
            <a:r>
              <a:rPr lang="en-US" dirty="0" smtClean="0"/>
              <a:t>, Hyperglycemia, </a:t>
            </a:r>
            <a:r>
              <a:rPr lang="en-US" dirty="0" err="1" smtClean="0"/>
              <a:t>Hepatotoxicity</a:t>
            </a:r>
            <a:r>
              <a:rPr lang="en-US" dirty="0" smtClean="0"/>
              <a:t>, </a:t>
            </a:r>
            <a:r>
              <a:rPr lang="en-US" dirty="0" err="1" smtClean="0"/>
              <a:t>Acanthosis</a:t>
            </a:r>
            <a:r>
              <a:rPr lang="en-US" dirty="0" smtClean="0"/>
              <a:t> </a:t>
            </a:r>
            <a:r>
              <a:rPr lang="en-US" dirty="0" err="1" smtClean="0"/>
              <a:t>nigricans</a:t>
            </a:r>
            <a:r>
              <a:rPr lang="en-US" dirty="0" smtClean="0"/>
              <a:t>, and gastritis. </a:t>
            </a:r>
          </a:p>
          <a:p>
            <a:r>
              <a:rPr lang="en-US" dirty="0" smtClean="0"/>
              <a:t>The mechanism of action of niacin remains unsettled.</a:t>
            </a:r>
          </a:p>
          <a:p>
            <a:r>
              <a:rPr lang="en-US" dirty="0" smtClean="0"/>
              <a:t>Large clinical trials do not support the ability of niacin therapy to improve cardiovascular outcomes in patients receiving </a:t>
            </a:r>
            <a:r>
              <a:rPr lang="en-US" dirty="0" err="1" smtClean="0"/>
              <a:t>statins</a:t>
            </a:r>
            <a:r>
              <a:rPr lang="en-US" dirty="0" smtClean="0"/>
              <a:t>.</a:t>
            </a:r>
            <a:endParaRPr lang="en-US"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40"/>
          <p:cNvSpPr txBox="1">
            <a:spLocks noChangeArrowheads="1"/>
          </p:cNvSpPr>
          <p:nvPr/>
        </p:nvSpPr>
        <p:spPr bwMode="auto">
          <a:xfrm>
            <a:off x="5867400" y="6477000"/>
            <a:ext cx="3200400" cy="246063"/>
          </a:xfrm>
          <a:prstGeom prst="rect">
            <a:avLst/>
          </a:prstGeom>
          <a:noFill/>
          <a:ln w="9525">
            <a:noFill/>
            <a:miter lim="800000"/>
            <a:headEnd/>
            <a:tailEnd/>
          </a:ln>
        </p:spPr>
        <p:txBody>
          <a:bodyPr wrap="none" anchor="ctr">
            <a:spAutoFit/>
          </a:bodyPr>
          <a:lstStyle/>
          <a:p>
            <a:pPr algn="r" eaLnBrk="0" hangingPunct="0">
              <a:spcBef>
                <a:spcPct val="50000"/>
              </a:spcBef>
            </a:pPr>
            <a:r>
              <a:rPr lang="en-US" sz="1000">
                <a:latin typeface="Calibri" pitchFamily="34" charset="0"/>
              </a:rPr>
              <a:t>Source: Brown BG et al</a:t>
            </a:r>
            <a:r>
              <a:rPr lang="en-US" sz="1000" i="1">
                <a:latin typeface="Calibri" pitchFamily="34" charset="0"/>
              </a:rPr>
              <a:t>.</a:t>
            </a:r>
            <a:r>
              <a:rPr lang="en-US" sz="1000">
                <a:latin typeface="Calibri" pitchFamily="34" charset="0"/>
              </a:rPr>
              <a:t> </a:t>
            </a:r>
            <a:r>
              <a:rPr lang="en-US" sz="1000" i="1">
                <a:latin typeface="Calibri" pitchFamily="34" charset="0"/>
              </a:rPr>
              <a:t>NEJM </a:t>
            </a:r>
            <a:r>
              <a:rPr lang="en-US" sz="1000">
                <a:latin typeface="Calibri" pitchFamily="34" charset="0"/>
              </a:rPr>
              <a:t> 2001;345:1583-1592</a:t>
            </a:r>
          </a:p>
        </p:txBody>
      </p:sp>
      <p:sp>
        <p:nvSpPr>
          <p:cNvPr id="66563" name="Rectangle 46"/>
          <p:cNvSpPr>
            <a:spLocks noChangeArrowheads="1"/>
          </p:cNvSpPr>
          <p:nvPr/>
        </p:nvSpPr>
        <p:spPr bwMode="auto">
          <a:xfrm>
            <a:off x="0" y="909638"/>
            <a:ext cx="9144000" cy="461962"/>
          </a:xfrm>
          <a:prstGeom prst="rect">
            <a:avLst/>
          </a:prstGeom>
          <a:noFill/>
          <a:ln w="9525">
            <a:noFill/>
            <a:miter lim="800000"/>
            <a:headEnd/>
            <a:tailEnd/>
          </a:ln>
        </p:spPr>
        <p:txBody>
          <a:bodyPr>
            <a:spAutoFit/>
          </a:bodyPr>
          <a:lstStyle/>
          <a:p>
            <a:r>
              <a:rPr lang="en-US" sz="2400" dirty="0">
                <a:latin typeface="+mn-lt"/>
              </a:rPr>
              <a:t>HDL-Atherosclerosis Treatment Study (</a:t>
            </a:r>
            <a:r>
              <a:rPr lang="en-US" sz="2400" b="1" dirty="0">
                <a:latin typeface="+mn-lt"/>
              </a:rPr>
              <a:t>HATS</a:t>
            </a:r>
            <a:r>
              <a:rPr lang="en-US" sz="2400" dirty="0">
                <a:latin typeface="+mn-lt"/>
              </a:rPr>
              <a:t>)</a:t>
            </a:r>
          </a:p>
        </p:txBody>
      </p:sp>
      <p:pic>
        <p:nvPicPr>
          <p:cNvPr id="66564" name="Picture 54"/>
          <p:cNvPicPr>
            <a:picLocks noChangeAspect="1" noChangeArrowheads="1"/>
          </p:cNvPicPr>
          <p:nvPr/>
        </p:nvPicPr>
        <p:blipFill>
          <a:blip r:embed="rId3"/>
          <a:srcRect t="12733"/>
          <a:stretch>
            <a:fillRect/>
          </a:stretch>
        </p:blipFill>
        <p:spPr bwMode="auto">
          <a:xfrm>
            <a:off x="1524000" y="2438400"/>
            <a:ext cx="6019800" cy="2954338"/>
          </a:xfrm>
          <a:prstGeom prst="rect">
            <a:avLst/>
          </a:prstGeom>
          <a:noFill/>
          <a:ln w="9525">
            <a:noFill/>
            <a:miter lim="800000"/>
            <a:headEnd/>
            <a:tailEnd/>
          </a:ln>
        </p:spPr>
      </p:pic>
      <p:sp>
        <p:nvSpPr>
          <p:cNvPr id="66565" name="Text Box 61"/>
          <p:cNvSpPr txBox="1">
            <a:spLocks noChangeArrowheads="1"/>
          </p:cNvSpPr>
          <p:nvPr/>
        </p:nvSpPr>
        <p:spPr bwMode="auto">
          <a:xfrm>
            <a:off x="5105400" y="2362200"/>
            <a:ext cx="457200" cy="336550"/>
          </a:xfrm>
          <a:prstGeom prst="rect">
            <a:avLst/>
          </a:prstGeom>
          <a:noFill/>
          <a:ln w="9525">
            <a:noFill/>
            <a:miter lim="800000"/>
            <a:headEnd/>
            <a:tailEnd/>
          </a:ln>
        </p:spPr>
        <p:txBody>
          <a:bodyPr>
            <a:spAutoFit/>
          </a:bodyPr>
          <a:lstStyle/>
          <a:p>
            <a:pPr>
              <a:spcBef>
                <a:spcPct val="50000"/>
              </a:spcBef>
            </a:pPr>
            <a:r>
              <a:rPr lang="en-US" sz="1600">
                <a:solidFill>
                  <a:schemeClr val="accent2"/>
                </a:solidFill>
                <a:latin typeface="Franklin Gothic Demi" pitchFamily="34" charset="0"/>
              </a:rPr>
              <a:t>*</a:t>
            </a:r>
          </a:p>
        </p:txBody>
      </p:sp>
      <p:sp>
        <p:nvSpPr>
          <p:cNvPr id="66566" name="Text Box 63"/>
          <p:cNvSpPr txBox="1">
            <a:spLocks noChangeArrowheads="1"/>
          </p:cNvSpPr>
          <p:nvPr/>
        </p:nvSpPr>
        <p:spPr bwMode="auto">
          <a:xfrm>
            <a:off x="3886200" y="5715000"/>
            <a:ext cx="5181600" cy="246063"/>
          </a:xfrm>
          <a:prstGeom prst="rect">
            <a:avLst/>
          </a:prstGeom>
          <a:noFill/>
          <a:ln w="9525">
            <a:noFill/>
            <a:miter lim="800000"/>
            <a:headEnd/>
            <a:tailEnd/>
          </a:ln>
        </p:spPr>
        <p:txBody>
          <a:bodyPr anchor="ctr">
            <a:spAutoFit/>
          </a:bodyPr>
          <a:lstStyle/>
          <a:p>
            <a:pPr algn="r" eaLnBrk="0" hangingPunct="0">
              <a:spcBef>
                <a:spcPct val="50000"/>
              </a:spcBef>
            </a:pPr>
            <a:r>
              <a:rPr lang="en-US" sz="1000">
                <a:latin typeface="Calibri" pitchFamily="34" charset="0"/>
              </a:rPr>
              <a:t>*Includes cardiovascular death, MI, stroke, or need for coronary revascularization</a:t>
            </a:r>
          </a:p>
        </p:txBody>
      </p:sp>
      <p:sp>
        <p:nvSpPr>
          <p:cNvPr id="1359898" name="Rectangle 26"/>
          <p:cNvSpPr>
            <a:spLocks noChangeArrowheads="1"/>
          </p:cNvSpPr>
          <p:nvPr/>
        </p:nvSpPr>
        <p:spPr bwMode="auto">
          <a:xfrm>
            <a:off x="152400" y="0"/>
            <a:ext cx="8382000" cy="480131"/>
          </a:xfrm>
          <a:prstGeom prst="rect">
            <a:avLst/>
          </a:prstGeom>
          <a:noFill/>
          <a:ln w="9525">
            <a:noFill/>
            <a:miter lim="800000"/>
            <a:headEnd/>
            <a:tailEnd/>
          </a:ln>
          <a:effectLst/>
        </p:spPr>
        <p:txBody>
          <a:bodyPr wrap="square">
            <a:spAutoFit/>
          </a:bodyPr>
          <a:lstStyle/>
          <a:p>
            <a:pPr algn="ctr" fontAlgn="auto">
              <a:lnSpc>
                <a:spcPct val="90000"/>
              </a:lnSpc>
              <a:spcBef>
                <a:spcPts val="0"/>
              </a:spcBef>
              <a:spcAft>
                <a:spcPts val="0"/>
              </a:spcAft>
              <a:defRPr/>
            </a:pPr>
            <a:r>
              <a:rPr lang="en-US" sz="2800" b="1" dirty="0">
                <a:effectLst>
                  <a:outerShdw blurRad="38100" dist="38100" dir="2700000" algn="tl">
                    <a:srgbClr val="DDDDDD"/>
                  </a:outerShdw>
                </a:effectLst>
                <a:latin typeface="+mj-lt"/>
                <a:cs typeface="+mn-cs"/>
              </a:rPr>
              <a:t>Nicotinic Acid Evidence</a:t>
            </a:r>
            <a:r>
              <a:rPr lang="en-US" sz="2800" b="1" dirty="0" smtClean="0">
                <a:effectLst>
                  <a:outerShdw blurRad="38100" dist="38100" dir="2700000" algn="tl">
                    <a:srgbClr val="DDDDDD"/>
                  </a:outerShdw>
                </a:effectLst>
                <a:latin typeface="+mj-lt"/>
                <a:cs typeface="+mn-cs"/>
              </a:rPr>
              <a:t>: Secondary </a:t>
            </a:r>
            <a:r>
              <a:rPr lang="en-US" sz="2800" b="1" dirty="0">
                <a:effectLst>
                  <a:outerShdw blurRad="38100" dist="38100" dir="2700000" algn="tl">
                    <a:srgbClr val="DDDDDD"/>
                  </a:outerShdw>
                </a:effectLst>
                <a:latin typeface="+mj-lt"/>
                <a:cs typeface="+mn-cs"/>
              </a:rPr>
              <a:t>Prevention</a:t>
            </a:r>
          </a:p>
        </p:txBody>
      </p:sp>
      <p:sp>
        <p:nvSpPr>
          <p:cNvPr id="66569" name="Text Box 63"/>
          <p:cNvSpPr txBox="1">
            <a:spLocks noChangeArrowheads="1"/>
          </p:cNvSpPr>
          <p:nvPr/>
        </p:nvSpPr>
        <p:spPr bwMode="auto">
          <a:xfrm>
            <a:off x="5257800" y="6096000"/>
            <a:ext cx="3810000" cy="400050"/>
          </a:xfrm>
          <a:prstGeom prst="rect">
            <a:avLst/>
          </a:prstGeom>
          <a:noFill/>
          <a:ln w="9525">
            <a:noFill/>
            <a:miter lim="800000"/>
            <a:headEnd/>
            <a:tailEnd/>
          </a:ln>
        </p:spPr>
        <p:txBody>
          <a:bodyPr anchor="ctr">
            <a:spAutoFit/>
          </a:bodyPr>
          <a:lstStyle/>
          <a:p>
            <a:pPr algn="r" eaLnBrk="0" hangingPunct="0">
              <a:spcBef>
                <a:spcPct val="50000"/>
              </a:spcBef>
            </a:pPr>
            <a:r>
              <a:rPr lang="en-US" sz="1000">
                <a:latin typeface="Calibri" pitchFamily="34" charset="0"/>
              </a:rPr>
              <a:t>CAD=Coronary artery disease, HDL-C=High density lipoprotein cholesterol, LDL-C=Low density lipoprotein cholesterol</a:t>
            </a:r>
          </a:p>
        </p:txBody>
      </p:sp>
      <p:sp>
        <p:nvSpPr>
          <p:cNvPr id="66570" name="Rectangle 15"/>
          <p:cNvSpPr>
            <a:spLocks noChangeArrowheads="1"/>
          </p:cNvSpPr>
          <p:nvPr/>
        </p:nvSpPr>
        <p:spPr bwMode="auto">
          <a:xfrm>
            <a:off x="7010400" y="3411538"/>
            <a:ext cx="228600" cy="228600"/>
          </a:xfrm>
          <a:prstGeom prst="rect">
            <a:avLst/>
          </a:prstGeom>
          <a:noFill/>
          <a:ln w="9525">
            <a:noFill/>
            <a:round/>
            <a:headEnd/>
            <a:tailEnd/>
          </a:ln>
        </p:spPr>
        <p:txBody>
          <a:bodyPr/>
          <a:lstStyle/>
          <a:p>
            <a:endParaRPr lang="en-US">
              <a:latin typeface="Calibri" pitchFamily="34" charset="0"/>
            </a:endParaRPr>
          </a:p>
        </p:txBody>
      </p:sp>
      <p:sp>
        <p:nvSpPr>
          <p:cNvPr id="66571" name="Rectangle 18"/>
          <p:cNvSpPr>
            <a:spLocks noChangeArrowheads="1"/>
          </p:cNvSpPr>
          <p:nvPr/>
        </p:nvSpPr>
        <p:spPr bwMode="auto">
          <a:xfrm>
            <a:off x="7010400" y="3640138"/>
            <a:ext cx="228600" cy="228600"/>
          </a:xfrm>
          <a:prstGeom prst="rect">
            <a:avLst/>
          </a:prstGeom>
          <a:noFill/>
          <a:ln w="9525">
            <a:noFill/>
            <a:round/>
            <a:headEnd/>
            <a:tailEnd/>
          </a:ln>
        </p:spPr>
        <p:txBody>
          <a:bodyPr/>
          <a:lstStyle/>
          <a:p>
            <a:endParaRPr lang="en-US">
              <a:latin typeface="Calibri" pitchFamily="34" charset="0"/>
            </a:endParaRPr>
          </a:p>
        </p:txBody>
      </p:sp>
      <p:sp>
        <p:nvSpPr>
          <p:cNvPr id="66572" name="Rectangle 21"/>
          <p:cNvSpPr>
            <a:spLocks noChangeArrowheads="1"/>
          </p:cNvSpPr>
          <p:nvPr/>
        </p:nvSpPr>
        <p:spPr bwMode="auto">
          <a:xfrm>
            <a:off x="7010400" y="3868738"/>
            <a:ext cx="228600" cy="228600"/>
          </a:xfrm>
          <a:prstGeom prst="rect">
            <a:avLst/>
          </a:prstGeom>
          <a:noFill/>
          <a:ln w="9525">
            <a:noFill/>
            <a:round/>
            <a:headEnd/>
            <a:tailEnd/>
          </a:ln>
        </p:spPr>
        <p:txBody>
          <a:bodyPr/>
          <a:lstStyle/>
          <a:p>
            <a:endParaRPr lang="en-US">
              <a:latin typeface="Calibri" pitchFamily="34" charset="0"/>
            </a:endParaRPr>
          </a:p>
        </p:txBody>
      </p:sp>
      <p:sp useBgFill="1">
        <p:nvSpPr>
          <p:cNvPr id="66573" name="Rectangle 23"/>
          <p:cNvSpPr>
            <a:spLocks noChangeArrowheads="1"/>
          </p:cNvSpPr>
          <p:nvPr/>
        </p:nvSpPr>
        <p:spPr bwMode="auto">
          <a:xfrm>
            <a:off x="2362200" y="4706938"/>
            <a:ext cx="5410200" cy="762000"/>
          </a:xfrm>
          <a:prstGeom prst="rect">
            <a:avLst/>
          </a:prstGeom>
          <a:ln w="9525">
            <a:noFill/>
            <a:round/>
            <a:headEnd/>
            <a:tailEnd/>
          </a:ln>
        </p:spPr>
        <p:txBody>
          <a:bodyPr/>
          <a:lstStyle/>
          <a:p>
            <a:endParaRPr lang="en-US">
              <a:latin typeface="Calibri" pitchFamily="34" charset="0"/>
            </a:endParaRPr>
          </a:p>
        </p:txBody>
      </p:sp>
      <p:sp>
        <p:nvSpPr>
          <p:cNvPr id="66574" name="Rectangle 62"/>
          <p:cNvSpPr>
            <a:spLocks noChangeArrowheads="1"/>
          </p:cNvSpPr>
          <p:nvPr/>
        </p:nvSpPr>
        <p:spPr bwMode="auto">
          <a:xfrm>
            <a:off x="0" y="1295400"/>
            <a:ext cx="9144000" cy="4419600"/>
          </a:xfrm>
          <a:prstGeom prst="rect">
            <a:avLst/>
          </a:prstGeom>
          <a:noFill/>
          <a:ln w="9525">
            <a:noFill/>
            <a:miter lim="800000"/>
            <a:headEnd/>
            <a:tailEnd/>
          </a:ln>
        </p:spPr>
        <p:txBody>
          <a:bodyPr/>
          <a:lstStyle/>
          <a:p>
            <a:pPr>
              <a:spcBef>
                <a:spcPct val="20000"/>
              </a:spcBef>
            </a:pPr>
            <a:r>
              <a:rPr lang="en-US" sz="2000" dirty="0">
                <a:latin typeface="+mn-lt"/>
              </a:rPr>
              <a:t>160 men with CAD, low HDL-C, and normal LDL-C randomized to </a:t>
            </a:r>
            <a:r>
              <a:rPr lang="en-US" sz="2000" dirty="0" err="1">
                <a:latin typeface="+mn-lt"/>
              </a:rPr>
              <a:t>simvastatin</a:t>
            </a:r>
            <a:r>
              <a:rPr lang="en-US" sz="2000" dirty="0">
                <a:latin typeface="+mn-lt"/>
              </a:rPr>
              <a:t> (10-20 mg) + niacin (1000 mg bid), </a:t>
            </a:r>
            <a:r>
              <a:rPr lang="en-US" sz="2000" dirty="0" err="1">
                <a:latin typeface="+mn-lt"/>
              </a:rPr>
              <a:t>simvastatin</a:t>
            </a:r>
            <a:r>
              <a:rPr lang="en-US" sz="2000" dirty="0">
                <a:latin typeface="+mn-lt"/>
              </a:rPr>
              <a:t> (10-20 mg) + niacin (1000 mg bid) + antioxidants</a:t>
            </a:r>
            <a:r>
              <a:rPr lang="en-US" sz="2000" dirty="0" smtClean="0">
                <a:latin typeface="+mn-lt"/>
              </a:rPr>
              <a:t>, </a:t>
            </a:r>
            <a:r>
              <a:rPr lang="en-US" sz="2000" dirty="0">
                <a:latin typeface="+mn-lt"/>
              </a:rPr>
              <a:t>or placebo for 3 years </a:t>
            </a:r>
          </a:p>
          <a:p>
            <a:pPr>
              <a:lnSpc>
                <a:spcPct val="85000"/>
              </a:lnSpc>
              <a:spcBef>
                <a:spcPct val="20000"/>
              </a:spcBef>
            </a:pPr>
            <a:endParaRPr lang="en-US" sz="2000" dirty="0">
              <a:latin typeface="Franklin Gothic Demi" pitchFamily="34" charset="0"/>
            </a:endParaRPr>
          </a:p>
          <a:p>
            <a:pPr>
              <a:lnSpc>
                <a:spcPct val="80000"/>
              </a:lnSpc>
              <a:spcBef>
                <a:spcPct val="20000"/>
              </a:spcBef>
            </a:pPr>
            <a:endParaRPr lang="en-US" sz="2000" dirty="0">
              <a:latin typeface="Franklin Gothic Demi" pitchFamily="34" charset="0"/>
            </a:endParaRPr>
          </a:p>
          <a:p>
            <a:pPr>
              <a:lnSpc>
                <a:spcPct val="115000"/>
              </a:lnSpc>
              <a:spcBef>
                <a:spcPct val="20000"/>
              </a:spcBef>
            </a:pPr>
            <a:endParaRPr lang="en-US" sz="2000" dirty="0">
              <a:latin typeface="Franklin Gothic Demi" pitchFamily="34" charset="0"/>
            </a:endParaRPr>
          </a:p>
          <a:p>
            <a:pPr>
              <a:lnSpc>
                <a:spcPct val="120000"/>
              </a:lnSpc>
              <a:spcBef>
                <a:spcPct val="20000"/>
              </a:spcBef>
              <a:spcAft>
                <a:spcPts val="600"/>
              </a:spcAft>
            </a:pPr>
            <a:endParaRPr lang="en-US" sz="2000" dirty="0">
              <a:latin typeface="Franklin Gothic Demi" pitchFamily="34" charset="0"/>
            </a:endParaRPr>
          </a:p>
          <a:p>
            <a:pPr>
              <a:lnSpc>
                <a:spcPct val="125000"/>
              </a:lnSpc>
              <a:spcBef>
                <a:spcPct val="20000"/>
              </a:spcBef>
            </a:pPr>
            <a:endParaRPr lang="en-US" sz="2000" dirty="0">
              <a:latin typeface="Franklin Gothic Demi" pitchFamily="34" charset="0"/>
            </a:endParaRPr>
          </a:p>
          <a:p>
            <a:pPr>
              <a:lnSpc>
                <a:spcPct val="15000"/>
              </a:lnSpc>
              <a:spcBef>
                <a:spcPct val="20000"/>
              </a:spcBef>
            </a:pPr>
            <a:endParaRPr lang="en-US" sz="2000" dirty="0">
              <a:latin typeface="Franklin Gothic Demi" pitchFamily="34" charset="0"/>
            </a:endParaRPr>
          </a:p>
          <a:p>
            <a:pPr>
              <a:lnSpc>
                <a:spcPct val="15000"/>
              </a:lnSpc>
              <a:spcBef>
                <a:spcPct val="20000"/>
              </a:spcBef>
            </a:pPr>
            <a:endParaRPr lang="en-US" sz="2000" dirty="0">
              <a:latin typeface="Franklin Gothic Demi" pitchFamily="34" charset="0"/>
            </a:endParaRPr>
          </a:p>
          <a:p>
            <a:pPr>
              <a:lnSpc>
                <a:spcPct val="60000"/>
              </a:lnSpc>
              <a:spcBef>
                <a:spcPct val="20000"/>
              </a:spcBef>
            </a:pPr>
            <a:endParaRPr lang="en-US" sz="2000" dirty="0">
              <a:latin typeface="Franklin Gothic Demi" pitchFamily="34" charset="0"/>
            </a:endParaRPr>
          </a:p>
          <a:p>
            <a:pPr>
              <a:lnSpc>
                <a:spcPct val="65000"/>
              </a:lnSpc>
              <a:spcBef>
                <a:spcPct val="20000"/>
              </a:spcBef>
            </a:pPr>
            <a:r>
              <a:rPr lang="en-US" sz="2000" dirty="0">
                <a:solidFill>
                  <a:schemeClr val="tx2"/>
                </a:solidFill>
                <a:latin typeface="Franklin Gothic Demi" pitchFamily="34" charset="0"/>
              </a:rPr>
              <a:t> </a:t>
            </a:r>
          </a:p>
          <a:p>
            <a:pPr>
              <a:lnSpc>
                <a:spcPct val="45000"/>
              </a:lnSpc>
              <a:spcBef>
                <a:spcPct val="20000"/>
              </a:spcBef>
              <a:spcAft>
                <a:spcPts val="600"/>
              </a:spcAft>
            </a:pPr>
            <a:endParaRPr lang="en-US" sz="2000" dirty="0">
              <a:solidFill>
                <a:schemeClr val="tx2"/>
              </a:solidFill>
              <a:latin typeface="Franklin Gothic Demi" pitchFamily="34" charset="0"/>
            </a:endParaRPr>
          </a:p>
          <a:p>
            <a:pPr>
              <a:lnSpc>
                <a:spcPct val="40000"/>
              </a:lnSpc>
              <a:spcBef>
                <a:spcPct val="20000"/>
              </a:spcBef>
            </a:pPr>
            <a:endParaRPr lang="en-US" sz="500" dirty="0">
              <a:solidFill>
                <a:schemeClr val="tx2"/>
              </a:solidFill>
              <a:latin typeface="Franklin Gothic Demi" pitchFamily="34" charset="0"/>
            </a:endParaRPr>
          </a:p>
          <a:p>
            <a:pPr>
              <a:spcBef>
                <a:spcPct val="20000"/>
              </a:spcBef>
            </a:pPr>
            <a:r>
              <a:rPr lang="en-US" sz="2000" dirty="0">
                <a:latin typeface="+mn-lt"/>
              </a:rPr>
              <a:t>A </a:t>
            </a:r>
            <a:r>
              <a:rPr lang="en-US" sz="2000" dirty="0" err="1">
                <a:latin typeface="+mn-lt"/>
              </a:rPr>
              <a:t>statin</a:t>
            </a:r>
            <a:r>
              <a:rPr lang="en-US" sz="2000" dirty="0">
                <a:latin typeface="+mn-lt"/>
              </a:rPr>
              <a:t> plus niacin provides benefit to men with CAD and low HDL-C levels</a:t>
            </a:r>
          </a:p>
        </p:txBody>
      </p:sp>
      <p:sp>
        <p:nvSpPr>
          <p:cNvPr id="66575" name="Rectangle 34"/>
          <p:cNvSpPr>
            <a:spLocks noChangeArrowheads="1"/>
          </p:cNvSpPr>
          <p:nvPr/>
        </p:nvSpPr>
        <p:spPr bwMode="auto">
          <a:xfrm>
            <a:off x="4038600" y="1828800"/>
            <a:ext cx="1066800" cy="304800"/>
          </a:xfrm>
          <a:prstGeom prst="rect">
            <a:avLst/>
          </a:prstGeom>
          <a:noFill/>
          <a:ln w="9525">
            <a:noFill/>
            <a:round/>
            <a:headEnd/>
            <a:tailEnd/>
          </a:ln>
        </p:spPr>
        <p:txBody>
          <a:bodyPr/>
          <a:lstStyle/>
          <a:p>
            <a:endParaRPr lang="en-US">
              <a:latin typeface="Calibri" pitchFamily="34" charset="0"/>
            </a:endParaRPr>
          </a:p>
        </p:txBody>
      </p:sp>
      <p:sp useBgFill="1">
        <p:nvSpPr>
          <p:cNvPr id="66576" name="Rectangle 36"/>
          <p:cNvSpPr>
            <a:spLocks noChangeArrowheads="1"/>
          </p:cNvSpPr>
          <p:nvPr/>
        </p:nvSpPr>
        <p:spPr bwMode="auto">
          <a:xfrm>
            <a:off x="1524000" y="4554538"/>
            <a:ext cx="914400" cy="381000"/>
          </a:xfrm>
          <a:prstGeom prst="rect">
            <a:avLst/>
          </a:prstGeom>
          <a:ln w="9525">
            <a:noFill/>
            <a:round/>
            <a:headEnd/>
            <a:tailEnd/>
          </a:ln>
        </p:spPr>
        <p:txBody>
          <a:bodyPr/>
          <a:lstStyle/>
          <a:p>
            <a:endParaRPr lang="en-US">
              <a:latin typeface="Calibri" pitchFamily="34" charset="0"/>
            </a:endParaRPr>
          </a:p>
        </p:txBody>
      </p:sp>
      <p:sp>
        <p:nvSpPr>
          <p:cNvPr id="66577" name="Text Box 63"/>
          <p:cNvSpPr txBox="1">
            <a:spLocks noChangeArrowheads="1"/>
          </p:cNvSpPr>
          <p:nvPr/>
        </p:nvSpPr>
        <p:spPr bwMode="auto">
          <a:xfrm>
            <a:off x="3886200" y="5867400"/>
            <a:ext cx="5181600" cy="246063"/>
          </a:xfrm>
          <a:prstGeom prst="rect">
            <a:avLst/>
          </a:prstGeom>
          <a:noFill/>
          <a:ln w="9525">
            <a:noFill/>
            <a:miter lim="800000"/>
            <a:headEnd/>
            <a:tailEnd/>
          </a:ln>
        </p:spPr>
        <p:txBody>
          <a:bodyPr anchor="ctr">
            <a:spAutoFit/>
          </a:bodyPr>
          <a:lstStyle/>
          <a:p>
            <a:pPr algn="r" eaLnBrk="0" hangingPunct="0">
              <a:spcBef>
                <a:spcPct val="50000"/>
              </a:spcBef>
            </a:pPr>
            <a:r>
              <a:rPr lang="en-US" sz="1000">
                <a:latin typeface="Calibri" pitchFamily="34" charset="0"/>
              </a:rPr>
              <a:t>**p&lt;0.01, but low absolute event rates </a:t>
            </a:r>
          </a:p>
        </p:txBody>
      </p:sp>
      <p:sp>
        <p:nvSpPr>
          <p:cNvPr id="66578" name="Rectangle 38"/>
          <p:cNvSpPr>
            <a:spLocks noChangeArrowheads="1"/>
          </p:cNvSpPr>
          <p:nvPr/>
        </p:nvSpPr>
        <p:spPr bwMode="auto">
          <a:xfrm>
            <a:off x="3810000" y="3792538"/>
            <a:ext cx="1066800" cy="304800"/>
          </a:xfrm>
          <a:prstGeom prst="rect">
            <a:avLst/>
          </a:prstGeom>
          <a:solidFill>
            <a:schemeClr val="bg1"/>
          </a:solidFill>
          <a:ln w="9525">
            <a:noFill/>
            <a:round/>
            <a:headEnd/>
            <a:tailEnd/>
          </a:ln>
        </p:spPr>
        <p:txBody>
          <a:bodyPr/>
          <a:lstStyle/>
          <a:p>
            <a:endParaRPr lang="en-US">
              <a:latin typeface="Calibri" pitchFamily="34" charset="0"/>
            </a:endParaRPr>
          </a:p>
        </p:txBody>
      </p:sp>
      <p:sp>
        <p:nvSpPr>
          <p:cNvPr id="66579" name="Rectangle 39"/>
          <p:cNvSpPr>
            <a:spLocks noChangeArrowheads="1"/>
          </p:cNvSpPr>
          <p:nvPr/>
        </p:nvSpPr>
        <p:spPr bwMode="auto">
          <a:xfrm>
            <a:off x="6019800" y="3563938"/>
            <a:ext cx="533400" cy="228600"/>
          </a:xfrm>
          <a:prstGeom prst="rect">
            <a:avLst/>
          </a:prstGeom>
          <a:solidFill>
            <a:schemeClr val="bg1"/>
          </a:solidFill>
          <a:ln w="9525">
            <a:noFill/>
            <a:round/>
            <a:headEnd/>
            <a:tailEnd/>
          </a:ln>
        </p:spPr>
        <p:txBody>
          <a:bodyPr/>
          <a:lstStyle/>
          <a:p>
            <a:endParaRPr lang="en-US">
              <a:latin typeface="Calibri" pitchFamily="34" charset="0"/>
            </a:endParaRPr>
          </a:p>
        </p:txBody>
      </p:sp>
      <p:sp>
        <p:nvSpPr>
          <p:cNvPr id="66580" name="Text Box 61"/>
          <p:cNvSpPr txBox="1">
            <a:spLocks noChangeArrowheads="1"/>
          </p:cNvSpPr>
          <p:nvPr/>
        </p:nvSpPr>
        <p:spPr bwMode="auto">
          <a:xfrm>
            <a:off x="3733800" y="3868738"/>
            <a:ext cx="609600" cy="338137"/>
          </a:xfrm>
          <a:prstGeom prst="rect">
            <a:avLst/>
          </a:prstGeom>
          <a:noFill/>
          <a:ln w="9525">
            <a:noFill/>
            <a:miter lim="800000"/>
            <a:headEnd/>
            <a:tailEnd/>
          </a:ln>
        </p:spPr>
        <p:txBody>
          <a:bodyPr>
            <a:spAutoFit/>
          </a:bodyPr>
          <a:lstStyle/>
          <a:p>
            <a:pPr>
              <a:spcBef>
                <a:spcPct val="50000"/>
              </a:spcBef>
            </a:pPr>
            <a:r>
              <a:rPr lang="en-US" sz="1600">
                <a:solidFill>
                  <a:schemeClr val="accent2"/>
                </a:solidFill>
                <a:latin typeface="Franklin Gothic Demi" pitchFamily="34" charset="0"/>
              </a:rPr>
              <a:t>**</a:t>
            </a:r>
          </a:p>
        </p:txBody>
      </p:sp>
      <p:sp>
        <p:nvSpPr>
          <p:cNvPr id="66581" name="Text Box 61"/>
          <p:cNvSpPr txBox="1">
            <a:spLocks noChangeArrowheads="1"/>
          </p:cNvSpPr>
          <p:nvPr/>
        </p:nvSpPr>
        <p:spPr bwMode="auto">
          <a:xfrm>
            <a:off x="6019800" y="3640138"/>
            <a:ext cx="609600" cy="338137"/>
          </a:xfrm>
          <a:prstGeom prst="rect">
            <a:avLst/>
          </a:prstGeom>
          <a:noFill/>
          <a:ln w="9525">
            <a:noFill/>
            <a:miter lim="800000"/>
            <a:headEnd/>
            <a:tailEnd/>
          </a:ln>
        </p:spPr>
        <p:txBody>
          <a:bodyPr>
            <a:spAutoFit/>
          </a:bodyPr>
          <a:lstStyle/>
          <a:p>
            <a:pPr>
              <a:spcBef>
                <a:spcPct val="50000"/>
              </a:spcBef>
            </a:pPr>
            <a:r>
              <a:rPr lang="en-US" sz="1600">
                <a:solidFill>
                  <a:schemeClr val="accent2"/>
                </a:solidFill>
                <a:latin typeface="Franklin Gothic Demi" pitchFamily="34" charset="0"/>
              </a:rPr>
              <a:t>**</a:t>
            </a:r>
          </a:p>
        </p:txBody>
      </p:sp>
      <p:sp>
        <p:nvSpPr>
          <p:cNvPr id="66582" name="TextBox 42"/>
          <p:cNvSpPr txBox="1">
            <a:spLocks noChangeArrowheads="1"/>
          </p:cNvSpPr>
          <p:nvPr/>
        </p:nvSpPr>
        <p:spPr bwMode="auto">
          <a:xfrm>
            <a:off x="2362200" y="4706938"/>
            <a:ext cx="1752600" cy="276225"/>
          </a:xfrm>
          <a:prstGeom prst="rect">
            <a:avLst/>
          </a:prstGeom>
          <a:noFill/>
          <a:ln w="9525">
            <a:noFill/>
            <a:miter lim="800000"/>
            <a:headEnd/>
            <a:tailEnd/>
          </a:ln>
        </p:spPr>
        <p:txBody>
          <a:bodyPr>
            <a:spAutoFit/>
          </a:bodyPr>
          <a:lstStyle/>
          <a:p>
            <a:r>
              <a:rPr lang="en-US" sz="1200">
                <a:latin typeface="Calibri" pitchFamily="34" charset="0"/>
              </a:rPr>
              <a:t>Placebo (n=34)</a:t>
            </a:r>
          </a:p>
        </p:txBody>
      </p:sp>
      <p:sp>
        <p:nvSpPr>
          <p:cNvPr id="66583" name="Rectangle 43"/>
          <p:cNvSpPr>
            <a:spLocks noChangeArrowheads="1"/>
          </p:cNvSpPr>
          <p:nvPr/>
        </p:nvSpPr>
        <p:spPr bwMode="auto">
          <a:xfrm>
            <a:off x="2057400" y="4783138"/>
            <a:ext cx="228600" cy="228600"/>
          </a:xfrm>
          <a:prstGeom prst="rect">
            <a:avLst/>
          </a:prstGeom>
          <a:noFill/>
          <a:ln w="9525">
            <a:noFill/>
            <a:round/>
            <a:headEnd/>
            <a:tailEnd/>
          </a:ln>
        </p:spPr>
        <p:txBody>
          <a:bodyPr/>
          <a:lstStyle/>
          <a:p>
            <a:endParaRPr lang="en-US">
              <a:latin typeface="Calibri" pitchFamily="34" charset="0"/>
            </a:endParaRPr>
          </a:p>
        </p:txBody>
      </p:sp>
      <p:sp>
        <p:nvSpPr>
          <p:cNvPr id="66584" name="TextBox 44"/>
          <p:cNvSpPr txBox="1">
            <a:spLocks noChangeArrowheads="1"/>
          </p:cNvSpPr>
          <p:nvPr/>
        </p:nvSpPr>
        <p:spPr bwMode="auto">
          <a:xfrm>
            <a:off x="2209800" y="4783138"/>
            <a:ext cx="125413" cy="131762"/>
          </a:xfrm>
          <a:prstGeom prst="rect">
            <a:avLst/>
          </a:prstGeom>
          <a:solidFill>
            <a:srgbClr val="800000"/>
          </a:solidFill>
          <a:ln w="9525">
            <a:noFill/>
            <a:miter lim="800000"/>
            <a:headEnd/>
            <a:tailEnd/>
          </a:ln>
        </p:spPr>
        <p:txBody>
          <a:bodyPr>
            <a:spAutoFit/>
          </a:bodyPr>
          <a:lstStyle/>
          <a:p>
            <a:endParaRPr lang="en-US">
              <a:latin typeface="Calibri" pitchFamily="34" charset="0"/>
            </a:endParaRPr>
          </a:p>
        </p:txBody>
      </p:sp>
      <p:sp>
        <p:nvSpPr>
          <p:cNvPr id="66585" name="TextBox 45"/>
          <p:cNvSpPr txBox="1">
            <a:spLocks noChangeArrowheads="1"/>
          </p:cNvSpPr>
          <p:nvPr/>
        </p:nvSpPr>
        <p:spPr bwMode="auto">
          <a:xfrm>
            <a:off x="2362200" y="4935538"/>
            <a:ext cx="2286000" cy="276225"/>
          </a:xfrm>
          <a:prstGeom prst="rect">
            <a:avLst/>
          </a:prstGeom>
          <a:noFill/>
          <a:ln w="9525">
            <a:noFill/>
            <a:miter lim="800000"/>
            <a:headEnd/>
            <a:tailEnd/>
          </a:ln>
        </p:spPr>
        <p:txBody>
          <a:bodyPr>
            <a:spAutoFit/>
          </a:bodyPr>
          <a:lstStyle/>
          <a:p>
            <a:r>
              <a:rPr lang="en-US" sz="1200">
                <a:latin typeface="Calibri" pitchFamily="34" charset="0"/>
              </a:rPr>
              <a:t>Niacin/Simvastatin (n=33)</a:t>
            </a:r>
          </a:p>
        </p:txBody>
      </p:sp>
      <p:sp>
        <p:nvSpPr>
          <p:cNvPr id="66586" name="TextBox 46"/>
          <p:cNvSpPr txBox="1">
            <a:spLocks noChangeArrowheads="1"/>
          </p:cNvSpPr>
          <p:nvPr/>
        </p:nvSpPr>
        <p:spPr bwMode="auto">
          <a:xfrm>
            <a:off x="2209800" y="5011738"/>
            <a:ext cx="125413" cy="131762"/>
          </a:xfrm>
          <a:prstGeom prst="rect">
            <a:avLst/>
          </a:prstGeom>
          <a:solidFill>
            <a:srgbClr val="D3BE2C"/>
          </a:solidFill>
          <a:ln w="9525">
            <a:noFill/>
            <a:miter lim="800000"/>
            <a:headEnd/>
            <a:tailEnd/>
          </a:ln>
        </p:spPr>
        <p:txBody>
          <a:bodyPr>
            <a:spAutoFit/>
          </a:bodyPr>
          <a:lstStyle/>
          <a:p>
            <a:endParaRPr lang="en-US">
              <a:latin typeface="Calibri" pitchFamily="34" charset="0"/>
            </a:endParaRPr>
          </a:p>
        </p:txBody>
      </p:sp>
      <p:sp>
        <p:nvSpPr>
          <p:cNvPr id="66587" name="TextBox 47"/>
          <p:cNvSpPr txBox="1">
            <a:spLocks noChangeArrowheads="1"/>
          </p:cNvSpPr>
          <p:nvPr/>
        </p:nvSpPr>
        <p:spPr bwMode="auto">
          <a:xfrm>
            <a:off x="4495800" y="4706938"/>
            <a:ext cx="2133600" cy="276225"/>
          </a:xfrm>
          <a:prstGeom prst="rect">
            <a:avLst/>
          </a:prstGeom>
          <a:noFill/>
          <a:ln w="9525">
            <a:noFill/>
            <a:miter lim="800000"/>
            <a:headEnd/>
            <a:tailEnd/>
          </a:ln>
        </p:spPr>
        <p:txBody>
          <a:bodyPr>
            <a:spAutoFit/>
          </a:bodyPr>
          <a:lstStyle/>
          <a:p>
            <a:r>
              <a:rPr lang="en-US" sz="1200">
                <a:latin typeface="Calibri" pitchFamily="34" charset="0"/>
              </a:rPr>
              <a:t>Placebo + Vitamins  (n=39)</a:t>
            </a:r>
          </a:p>
        </p:txBody>
      </p:sp>
      <p:sp>
        <p:nvSpPr>
          <p:cNvPr id="66588" name="TextBox 48"/>
          <p:cNvSpPr txBox="1">
            <a:spLocks noChangeArrowheads="1"/>
          </p:cNvSpPr>
          <p:nvPr/>
        </p:nvSpPr>
        <p:spPr bwMode="auto">
          <a:xfrm>
            <a:off x="4343400" y="4783138"/>
            <a:ext cx="125413" cy="131762"/>
          </a:xfrm>
          <a:prstGeom prst="rect">
            <a:avLst/>
          </a:prstGeom>
          <a:solidFill>
            <a:srgbClr val="15691A"/>
          </a:solidFill>
          <a:ln w="9525">
            <a:noFill/>
            <a:miter lim="800000"/>
            <a:headEnd/>
            <a:tailEnd/>
          </a:ln>
        </p:spPr>
        <p:txBody>
          <a:bodyPr>
            <a:spAutoFit/>
          </a:bodyPr>
          <a:lstStyle/>
          <a:p>
            <a:endParaRPr lang="en-US">
              <a:latin typeface="Calibri" pitchFamily="34" charset="0"/>
            </a:endParaRPr>
          </a:p>
        </p:txBody>
      </p:sp>
      <p:sp>
        <p:nvSpPr>
          <p:cNvPr id="66589" name="TextBox 49"/>
          <p:cNvSpPr txBox="1">
            <a:spLocks noChangeArrowheads="1"/>
          </p:cNvSpPr>
          <p:nvPr/>
        </p:nvSpPr>
        <p:spPr bwMode="auto">
          <a:xfrm>
            <a:off x="4495800" y="4935538"/>
            <a:ext cx="2743200" cy="276225"/>
          </a:xfrm>
          <a:prstGeom prst="rect">
            <a:avLst/>
          </a:prstGeom>
          <a:noFill/>
          <a:ln w="9525">
            <a:noFill/>
            <a:miter lim="800000"/>
            <a:headEnd/>
            <a:tailEnd/>
          </a:ln>
        </p:spPr>
        <p:txBody>
          <a:bodyPr>
            <a:spAutoFit/>
          </a:bodyPr>
          <a:lstStyle/>
          <a:p>
            <a:pPr>
              <a:spcAft>
                <a:spcPts val="1200"/>
              </a:spcAft>
            </a:pPr>
            <a:r>
              <a:rPr lang="en-US" sz="1200">
                <a:latin typeface="Calibri" pitchFamily="34" charset="0"/>
              </a:rPr>
              <a:t>Niacin/Simvastatin + Vitamins (n=40)</a:t>
            </a:r>
          </a:p>
        </p:txBody>
      </p:sp>
      <p:sp>
        <p:nvSpPr>
          <p:cNvPr id="66590" name="TextBox 50"/>
          <p:cNvSpPr txBox="1">
            <a:spLocks noChangeArrowheads="1"/>
          </p:cNvSpPr>
          <p:nvPr/>
        </p:nvSpPr>
        <p:spPr bwMode="auto">
          <a:xfrm>
            <a:off x="4343400" y="5011738"/>
            <a:ext cx="125413" cy="131762"/>
          </a:xfrm>
          <a:prstGeom prst="rect">
            <a:avLst/>
          </a:prstGeom>
          <a:solidFill>
            <a:srgbClr val="0E2D80"/>
          </a:solidFill>
          <a:ln w="9525">
            <a:noFill/>
            <a:miter lim="800000"/>
            <a:headEnd/>
            <a:tailEnd/>
          </a:ln>
        </p:spPr>
        <p:txBody>
          <a:bodyPr>
            <a:spAutoFit/>
          </a:bodyPr>
          <a:lstStyle/>
          <a:p>
            <a:endParaRPr lang="en-US">
              <a:latin typeface="Calibri" pitchFamily="34" charset="0"/>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p:cNvPicPr>
            <a:picLocks noChangeAspect="1" noChangeArrowheads="1"/>
          </p:cNvPicPr>
          <p:nvPr/>
        </p:nvPicPr>
        <p:blipFill>
          <a:blip r:embed="rId2"/>
          <a:srcRect l="22255" t="19792" r="23280" b="12500"/>
          <a:stretch>
            <a:fillRect/>
          </a:stretch>
        </p:blipFill>
        <p:spPr bwMode="auto">
          <a:xfrm>
            <a:off x="0" y="0"/>
            <a:ext cx="9158068" cy="6858000"/>
          </a:xfrm>
          <a:prstGeom prst="rect">
            <a:avLst/>
          </a:prstGeom>
          <a:noFill/>
          <a:ln w="9525">
            <a:noFill/>
            <a:miter lim="800000"/>
            <a:headEnd/>
            <a:tailEnd/>
          </a:ln>
          <a:effectLst/>
        </p:spPr>
      </p:pic>
      <p:sp>
        <p:nvSpPr>
          <p:cNvPr id="3" name="TextBox 2"/>
          <p:cNvSpPr txBox="1"/>
          <p:nvPr/>
        </p:nvSpPr>
        <p:spPr>
          <a:xfrm>
            <a:off x="8534400" y="6488668"/>
            <a:ext cx="609600" cy="369332"/>
          </a:xfrm>
          <a:prstGeom prst="rect">
            <a:avLst/>
          </a:prstGeom>
          <a:solidFill>
            <a:schemeClr val="bg1"/>
          </a:solidFill>
        </p:spPr>
        <p:txBody>
          <a:bodyPr wrap="square" rtlCol="0">
            <a:spAutoFit/>
          </a:bodyPr>
          <a:lstStyle/>
          <a:p>
            <a:endParaRPr lang="en-US"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2"/>
          <a:srcRect l="22841" t="20833" r="24451" b="12500"/>
          <a:stretch>
            <a:fillRect/>
          </a:stretch>
        </p:blipFill>
        <p:spPr bwMode="auto">
          <a:xfrm>
            <a:off x="-1" y="0"/>
            <a:ext cx="9108281"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533400" y="0"/>
            <a:ext cx="8229600" cy="1143000"/>
          </a:xfrm>
        </p:spPr>
        <p:txBody>
          <a:bodyPr>
            <a:normAutofit fontScale="90000"/>
          </a:bodyPr>
          <a:lstStyle/>
          <a:p>
            <a:pPr algn="ctr" eaLnBrk="1" fontAlgn="auto" hangingPunct="1">
              <a:spcAft>
                <a:spcPts val="0"/>
              </a:spcAft>
              <a:defRPr/>
            </a:pPr>
            <a:r>
              <a:rPr lang="en-US" sz="4000" dirty="0"/>
              <a:t/>
            </a:r>
            <a:br>
              <a:rPr lang="en-US" sz="4000" dirty="0"/>
            </a:br>
            <a:r>
              <a:rPr lang="en-US" sz="5300" dirty="0" smtClean="0"/>
              <a:t>Lipoprotein structure</a:t>
            </a:r>
            <a:endParaRPr lang="en-US" sz="5300" dirty="0"/>
          </a:p>
        </p:txBody>
      </p:sp>
      <p:pic>
        <p:nvPicPr>
          <p:cNvPr id="19457" name="Picture 1"/>
          <p:cNvPicPr>
            <a:picLocks noChangeAspect="1" noChangeArrowheads="1"/>
          </p:cNvPicPr>
          <p:nvPr/>
        </p:nvPicPr>
        <p:blipFill>
          <a:blip r:embed="rId3"/>
          <a:srcRect l="52123" t="19042" r="8125" b="22259"/>
          <a:stretch>
            <a:fillRect/>
          </a:stretch>
        </p:blipFill>
        <p:spPr bwMode="auto">
          <a:xfrm>
            <a:off x="2362200" y="2044800"/>
            <a:ext cx="5715000" cy="4584600"/>
          </a:xfrm>
          <a:prstGeom prst="rect">
            <a:avLst/>
          </a:prstGeom>
          <a:noFill/>
          <a:ln w="9525">
            <a:noFill/>
            <a:miter lim="800000"/>
            <a:headEnd/>
            <a:tailEnd/>
          </a:ln>
          <a:effectLst/>
        </p:spPr>
      </p:pic>
      <p:sp>
        <p:nvSpPr>
          <p:cNvPr id="6" name="TextBox 5"/>
          <p:cNvSpPr txBox="1"/>
          <p:nvPr/>
        </p:nvSpPr>
        <p:spPr>
          <a:xfrm>
            <a:off x="7620000" y="2133600"/>
            <a:ext cx="685800" cy="369332"/>
          </a:xfrm>
          <a:prstGeom prst="rect">
            <a:avLst/>
          </a:prstGeom>
          <a:solidFill>
            <a:schemeClr val="bg1"/>
          </a:solidFill>
        </p:spPr>
        <p:txBody>
          <a:bodyPr wrap="square" rtlCol="0">
            <a:spAutoFit/>
          </a:bodyPr>
          <a:lstStyle/>
          <a:p>
            <a:endParaRPr lang="en-US" dirty="0"/>
          </a:p>
        </p:txBody>
      </p:sp>
      <p:sp>
        <p:nvSpPr>
          <p:cNvPr id="5" name="TextBox 4"/>
          <p:cNvSpPr txBox="1"/>
          <p:nvPr/>
        </p:nvSpPr>
        <p:spPr>
          <a:xfrm>
            <a:off x="1042273" y="1295400"/>
            <a:ext cx="8101727" cy="830997"/>
          </a:xfrm>
          <a:prstGeom prst="rect">
            <a:avLst/>
          </a:prstGeom>
          <a:noFill/>
        </p:spPr>
        <p:txBody>
          <a:bodyPr wrap="square" rtlCol="0">
            <a:spAutoFit/>
          </a:bodyPr>
          <a:lstStyle/>
          <a:p>
            <a:r>
              <a:rPr lang="en-US" sz="2400" dirty="0" smtClean="0"/>
              <a:t>Lipoproteins are large macromolecular complexes composed of lipids and proteins.</a:t>
            </a:r>
            <a:endParaRPr lang="en-US" sz="2400"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p:cNvPicPr>
            <a:picLocks noChangeAspect="1" noChangeArrowheads="1"/>
          </p:cNvPicPr>
          <p:nvPr/>
        </p:nvPicPr>
        <p:blipFill>
          <a:blip r:embed="rId2"/>
          <a:srcRect l="22840" t="19792" r="23865" b="12500"/>
          <a:stretch>
            <a:fillRect/>
          </a:stretch>
        </p:blipFill>
        <p:spPr bwMode="auto">
          <a:xfrm>
            <a:off x="0" y="0"/>
            <a:ext cx="917448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descr="z_lavie_slide_4"/>
          <p:cNvPicPr>
            <a:picLocks noChangeAspect="1" noChangeArrowheads="1"/>
          </p:cNvPicPr>
          <p:nvPr/>
        </p:nvPicPr>
        <p:blipFill>
          <a:blip r:embed="rId3"/>
          <a:srcRect l="19780" t="10623" r="4396" b="26373"/>
          <a:stretch>
            <a:fillRect/>
          </a:stretch>
        </p:blipFill>
        <p:spPr bwMode="auto">
          <a:xfrm>
            <a:off x="1828800" y="1905000"/>
            <a:ext cx="5257800" cy="3276600"/>
          </a:xfrm>
          <a:prstGeom prst="rect">
            <a:avLst/>
          </a:prstGeom>
          <a:noFill/>
          <a:ln w="9525">
            <a:noFill/>
            <a:miter lim="800000"/>
            <a:headEnd/>
            <a:tailEnd/>
          </a:ln>
        </p:spPr>
      </p:pic>
      <p:sp useBgFill="1">
        <p:nvSpPr>
          <p:cNvPr id="71683" name="Rectangle 7"/>
          <p:cNvSpPr>
            <a:spLocks noChangeArrowheads="1"/>
          </p:cNvSpPr>
          <p:nvPr/>
        </p:nvSpPr>
        <p:spPr bwMode="auto">
          <a:xfrm>
            <a:off x="1676400" y="1295400"/>
            <a:ext cx="6705600" cy="838200"/>
          </a:xfrm>
          <a:prstGeom prst="rect">
            <a:avLst/>
          </a:prstGeom>
          <a:ln w="9525">
            <a:noFill/>
            <a:miter lim="800000"/>
            <a:headEnd/>
            <a:tailEnd/>
          </a:ln>
        </p:spPr>
        <p:txBody>
          <a:bodyPr wrap="none" anchor="ctr"/>
          <a:lstStyle/>
          <a:p>
            <a:endParaRPr lang="en-US" sz="1600">
              <a:latin typeface="Franklin Gothic Demi" pitchFamily="34" charset="0"/>
            </a:endParaRPr>
          </a:p>
        </p:txBody>
      </p:sp>
      <p:sp useBgFill="1">
        <p:nvSpPr>
          <p:cNvPr id="71684" name="Rectangle 8"/>
          <p:cNvSpPr>
            <a:spLocks noChangeArrowheads="1"/>
          </p:cNvSpPr>
          <p:nvPr/>
        </p:nvSpPr>
        <p:spPr bwMode="auto">
          <a:xfrm>
            <a:off x="6934200" y="1447800"/>
            <a:ext cx="2209800" cy="3962400"/>
          </a:xfrm>
          <a:prstGeom prst="rect">
            <a:avLst/>
          </a:prstGeom>
          <a:ln w="9525">
            <a:noFill/>
            <a:miter lim="800000"/>
            <a:headEnd/>
            <a:tailEnd/>
          </a:ln>
        </p:spPr>
        <p:txBody>
          <a:bodyPr wrap="none" anchor="ctr"/>
          <a:lstStyle/>
          <a:p>
            <a:r>
              <a:rPr lang="en-US" sz="1600" dirty="0" smtClean="0">
                <a:ea typeface="ＭＳ Ｐゴシック" pitchFamily="34" charset="-128"/>
              </a:rPr>
              <a:t>The primary endpoint </a:t>
            </a:r>
          </a:p>
          <a:p>
            <a:r>
              <a:rPr lang="en-US" sz="1600" dirty="0" smtClean="0">
                <a:ea typeface="ＭＳ Ｐゴシック" pitchFamily="34" charset="-128"/>
              </a:rPr>
              <a:t>of any major coronary</a:t>
            </a:r>
          </a:p>
          <a:p>
            <a:r>
              <a:rPr lang="en-US" sz="1600" dirty="0" smtClean="0">
                <a:ea typeface="ＭＳ Ｐゴシック" pitchFamily="34" charset="-128"/>
              </a:rPr>
              <a:t> event was reduced </a:t>
            </a:r>
          </a:p>
          <a:p>
            <a:r>
              <a:rPr lang="en-US" sz="1600" dirty="0" smtClean="0">
                <a:ea typeface="ＭＳ Ｐゴシック" pitchFamily="34" charset="-128"/>
              </a:rPr>
              <a:t>from 3.5% in the </a:t>
            </a:r>
          </a:p>
          <a:p>
            <a:r>
              <a:rPr lang="en-US" sz="1600" dirty="0" err="1" smtClean="0">
                <a:ea typeface="ＭＳ Ｐゴシック" pitchFamily="34" charset="-128"/>
              </a:rPr>
              <a:t>statin</a:t>
            </a:r>
            <a:r>
              <a:rPr lang="en-US" sz="1600" dirty="0" smtClean="0">
                <a:ea typeface="ＭＳ Ｐゴシック" pitchFamily="34" charset="-128"/>
              </a:rPr>
              <a:t> alone group</a:t>
            </a:r>
          </a:p>
          <a:p>
            <a:r>
              <a:rPr lang="en-US" sz="1600" dirty="0" smtClean="0">
                <a:ea typeface="ＭＳ Ｐゴシック" pitchFamily="34" charset="-128"/>
              </a:rPr>
              <a:t> to 2.8% in the</a:t>
            </a:r>
          </a:p>
          <a:p>
            <a:r>
              <a:rPr lang="en-US" sz="1600" dirty="0" smtClean="0">
                <a:ea typeface="ＭＳ Ｐゴシック" pitchFamily="34" charset="-128"/>
              </a:rPr>
              <a:t> EPA + </a:t>
            </a:r>
            <a:r>
              <a:rPr lang="en-US" sz="1600" dirty="0" err="1" smtClean="0">
                <a:ea typeface="ＭＳ Ｐゴシック" pitchFamily="34" charset="-128"/>
              </a:rPr>
              <a:t>statin</a:t>
            </a:r>
            <a:r>
              <a:rPr lang="en-US" sz="1600" dirty="0" smtClean="0">
                <a:ea typeface="ＭＳ Ｐゴシック" pitchFamily="34" charset="-128"/>
              </a:rPr>
              <a:t> group</a:t>
            </a:r>
          </a:p>
          <a:p>
            <a:r>
              <a:rPr lang="en-US" sz="1600" dirty="0" smtClean="0">
                <a:ea typeface="ＭＳ Ｐゴシック" pitchFamily="34" charset="-128"/>
              </a:rPr>
              <a:t> </a:t>
            </a:r>
            <a:endParaRPr lang="en-US" sz="1600" dirty="0">
              <a:latin typeface="Franklin Gothic Demi" pitchFamily="34" charset="0"/>
            </a:endParaRPr>
          </a:p>
        </p:txBody>
      </p:sp>
      <p:sp>
        <p:nvSpPr>
          <p:cNvPr id="71685" name="Text Box 2"/>
          <p:cNvSpPr txBox="1">
            <a:spLocks noChangeArrowheads="1"/>
          </p:cNvSpPr>
          <p:nvPr/>
        </p:nvSpPr>
        <p:spPr bwMode="auto">
          <a:xfrm>
            <a:off x="5562600" y="6461125"/>
            <a:ext cx="3505200" cy="244475"/>
          </a:xfrm>
          <a:prstGeom prst="rect">
            <a:avLst/>
          </a:prstGeom>
          <a:noFill/>
          <a:ln w="9525">
            <a:noFill/>
            <a:miter lim="800000"/>
            <a:headEnd/>
            <a:tailEnd/>
          </a:ln>
        </p:spPr>
        <p:txBody>
          <a:bodyPr>
            <a:spAutoFit/>
          </a:bodyPr>
          <a:lstStyle/>
          <a:p>
            <a:pPr algn="r"/>
            <a:r>
              <a:rPr lang="en-US" sz="1000" dirty="0">
                <a:latin typeface="Calibri" pitchFamily="34" charset="0"/>
              </a:rPr>
              <a:t>Source: Yokoyama M et al. </a:t>
            </a:r>
            <a:r>
              <a:rPr lang="en-US" sz="1000" i="1" dirty="0">
                <a:latin typeface="Calibri" pitchFamily="34" charset="0"/>
              </a:rPr>
              <a:t>Lancet</a:t>
            </a:r>
            <a:r>
              <a:rPr lang="en-US" sz="1000" dirty="0">
                <a:latin typeface="Calibri" pitchFamily="34" charset="0"/>
              </a:rPr>
              <a:t> 2007;369:1090-1098 </a:t>
            </a:r>
          </a:p>
        </p:txBody>
      </p:sp>
      <p:sp>
        <p:nvSpPr>
          <p:cNvPr id="71686" name="Rectangle 5"/>
          <p:cNvSpPr>
            <a:spLocks noChangeArrowheads="1"/>
          </p:cNvSpPr>
          <p:nvPr/>
        </p:nvSpPr>
        <p:spPr bwMode="auto">
          <a:xfrm>
            <a:off x="0" y="922338"/>
            <a:ext cx="9144000" cy="460375"/>
          </a:xfrm>
          <a:prstGeom prst="rect">
            <a:avLst/>
          </a:prstGeom>
          <a:noFill/>
          <a:ln w="9525">
            <a:noFill/>
            <a:miter lim="800000"/>
            <a:headEnd/>
            <a:tailEnd/>
          </a:ln>
        </p:spPr>
        <p:txBody>
          <a:bodyPr>
            <a:spAutoFit/>
          </a:bodyPr>
          <a:lstStyle/>
          <a:p>
            <a:r>
              <a:rPr lang="en-US" sz="2400" dirty="0">
                <a:latin typeface="+mn-lt"/>
              </a:rPr>
              <a:t>Japan </a:t>
            </a:r>
            <a:r>
              <a:rPr lang="en-US" sz="2400" dirty="0" err="1">
                <a:latin typeface="+mn-lt"/>
              </a:rPr>
              <a:t>Eicosapentaenoic</a:t>
            </a:r>
            <a:r>
              <a:rPr lang="en-US" sz="2400" dirty="0">
                <a:latin typeface="+mn-lt"/>
              </a:rPr>
              <a:t> acid Lipid Intervention Study (</a:t>
            </a:r>
            <a:r>
              <a:rPr lang="en-US" sz="2400" b="1" dirty="0">
                <a:latin typeface="+mn-lt"/>
              </a:rPr>
              <a:t>JELIS</a:t>
            </a:r>
            <a:r>
              <a:rPr lang="en-US" sz="2400" dirty="0">
                <a:latin typeface="+mn-lt"/>
              </a:rPr>
              <a:t>)</a:t>
            </a:r>
          </a:p>
        </p:txBody>
      </p:sp>
      <p:sp>
        <p:nvSpPr>
          <p:cNvPr id="71687" name="Text Box 7"/>
          <p:cNvSpPr txBox="1">
            <a:spLocks noChangeArrowheads="1"/>
          </p:cNvSpPr>
          <p:nvPr/>
        </p:nvSpPr>
        <p:spPr bwMode="auto">
          <a:xfrm>
            <a:off x="4419600" y="6002338"/>
            <a:ext cx="4648200" cy="246062"/>
          </a:xfrm>
          <a:prstGeom prst="rect">
            <a:avLst/>
          </a:prstGeom>
          <a:noFill/>
          <a:ln w="9525">
            <a:noFill/>
            <a:miter lim="800000"/>
            <a:headEnd/>
            <a:tailEnd/>
          </a:ln>
        </p:spPr>
        <p:txBody>
          <a:bodyPr>
            <a:spAutoFit/>
          </a:bodyPr>
          <a:lstStyle/>
          <a:p>
            <a:pPr algn="r"/>
            <a:r>
              <a:rPr lang="en-US" sz="1000">
                <a:latin typeface="Calibri" pitchFamily="34" charset="0"/>
              </a:rPr>
              <a:t>*Composite of cardiac death, myocardial infarction, angina, PCI, or CABG </a:t>
            </a:r>
          </a:p>
        </p:txBody>
      </p:sp>
      <p:sp>
        <p:nvSpPr>
          <p:cNvPr id="128008" name="Text Box 13"/>
          <p:cNvSpPr txBox="1">
            <a:spLocks noChangeArrowheads="1"/>
          </p:cNvSpPr>
          <p:nvPr/>
        </p:nvSpPr>
        <p:spPr bwMode="auto">
          <a:xfrm>
            <a:off x="2667000" y="5073650"/>
            <a:ext cx="4343400" cy="336550"/>
          </a:xfrm>
          <a:prstGeom prst="rect">
            <a:avLst/>
          </a:prstGeom>
          <a:noFill/>
          <a:ln w="9525">
            <a:noFill/>
            <a:miter lim="800000"/>
            <a:headEnd/>
            <a:tailEnd/>
          </a:ln>
        </p:spPr>
        <p:txBody>
          <a:bodyPr>
            <a:spAutoFit/>
          </a:bodyPr>
          <a:lstStyle/>
          <a:p>
            <a:pPr fontAlgn="auto">
              <a:spcBef>
                <a:spcPct val="50000"/>
              </a:spcBef>
              <a:spcAft>
                <a:spcPts val="0"/>
              </a:spcAft>
              <a:defRPr/>
            </a:pPr>
            <a:r>
              <a:rPr lang="en-US" sz="1600" dirty="0">
                <a:solidFill>
                  <a:schemeClr val="tx1">
                    <a:lumMod val="75000"/>
                    <a:lumOff val="25000"/>
                  </a:schemeClr>
                </a:solidFill>
                <a:cs typeface="+mn-cs"/>
              </a:rPr>
              <a:t>Years</a:t>
            </a:r>
          </a:p>
        </p:txBody>
      </p:sp>
      <p:sp>
        <p:nvSpPr>
          <p:cNvPr id="1359898" name="Rectangle 26"/>
          <p:cNvSpPr>
            <a:spLocks noChangeArrowheads="1"/>
          </p:cNvSpPr>
          <p:nvPr/>
        </p:nvSpPr>
        <p:spPr bwMode="auto">
          <a:xfrm>
            <a:off x="152400" y="0"/>
            <a:ext cx="8382000" cy="874713"/>
          </a:xfrm>
          <a:prstGeom prst="rect">
            <a:avLst/>
          </a:prstGeom>
          <a:noFill/>
          <a:ln w="9525">
            <a:noFill/>
            <a:miter lim="800000"/>
            <a:headEnd/>
            <a:tailEnd/>
          </a:ln>
          <a:effectLst/>
        </p:spPr>
        <p:txBody>
          <a:bodyPr wrap="square">
            <a:spAutoFit/>
          </a:bodyPr>
          <a:lstStyle/>
          <a:p>
            <a:pPr algn="ctr" fontAlgn="auto">
              <a:lnSpc>
                <a:spcPct val="90000"/>
              </a:lnSpc>
              <a:spcBef>
                <a:spcPts val="0"/>
              </a:spcBef>
              <a:spcAft>
                <a:spcPts val="0"/>
              </a:spcAft>
              <a:defRPr/>
            </a:pPr>
            <a:r>
              <a:rPr lang="en-US" sz="2800" b="1" dirty="0">
                <a:effectLst>
                  <a:outerShdw blurRad="38100" dist="38100" dir="2700000" algn="tl">
                    <a:srgbClr val="DDDDDD"/>
                  </a:outerShdw>
                </a:effectLst>
                <a:latin typeface="+mj-lt"/>
                <a:ea typeface="ＭＳ Ｐゴシック" charset="-128"/>
                <a:cs typeface="ＭＳ Ｐゴシック" charset="-128"/>
              </a:rPr>
              <a:t>Omega-3 Fatty Acids </a:t>
            </a:r>
            <a:r>
              <a:rPr lang="en-US" sz="2800" b="1" dirty="0" smtClean="0">
                <a:effectLst>
                  <a:outerShdw blurRad="38100" dist="38100" dir="2700000" algn="tl">
                    <a:srgbClr val="DDDDDD"/>
                  </a:outerShdw>
                </a:effectLst>
                <a:latin typeface="+mj-lt"/>
                <a:ea typeface="ＭＳ Ｐゴシック" charset="-128"/>
                <a:cs typeface="ＭＳ Ｐゴシック" charset="-128"/>
              </a:rPr>
              <a:t>Evidence(fish oil)</a:t>
            </a:r>
          </a:p>
          <a:p>
            <a:pPr algn="ctr" fontAlgn="auto">
              <a:lnSpc>
                <a:spcPct val="90000"/>
              </a:lnSpc>
              <a:spcBef>
                <a:spcPts val="0"/>
              </a:spcBef>
              <a:spcAft>
                <a:spcPts val="0"/>
              </a:spcAft>
              <a:defRPr/>
            </a:pPr>
            <a:r>
              <a:rPr lang="en-US" sz="2800" b="1" dirty="0" smtClean="0">
                <a:effectLst>
                  <a:outerShdw blurRad="38100" dist="38100" dir="2700000" algn="tl">
                    <a:srgbClr val="DDDDDD"/>
                  </a:outerShdw>
                </a:effectLst>
                <a:latin typeface="+mj-lt"/>
                <a:ea typeface="ＭＳ Ｐゴシック" charset="-128"/>
                <a:cs typeface="ＭＳ Ｐゴシック" charset="-128"/>
              </a:rPr>
              <a:t>: Primary </a:t>
            </a:r>
            <a:r>
              <a:rPr lang="en-US" sz="2800" b="1" dirty="0">
                <a:effectLst>
                  <a:outerShdw blurRad="38100" dist="38100" dir="2700000" algn="tl">
                    <a:srgbClr val="DDDDDD"/>
                  </a:outerShdw>
                </a:effectLst>
                <a:latin typeface="+mj-lt"/>
                <a:ea typeface="ＭＳ Ｐゴシック" charset="-128"/>
                <a:cs typeface="ＭＳ Ｐゴシック" charset="-128"/>
              </a:rPr>
              <a:t>and Secondary </a:t>
            </a:r>
            <a:r>
              <a:rPr lang="en-US" sz="2800" b="1" dirty="0" smtClean="0">
                <a:effectLst>
                  <a:outerShdw blurRad="38100" dist="38100" dir="2700000" algn="tl">
                    <a:srgbClr val="DDDDDD"/>
                  </a:outerShdw>
                </a:effectLst>
                <a:latin typeface="+mj-lt"/>
                <a:ea typeface="ＭＳ Ｐゴシック" charset="-128"/>
                <a:cs typeface="ＭＳ Ｐゴシック" charset="-128"/>
              </a:rPr>
              <a:t>Prevention</a:t>
            </a:r>
            <a:endParaRPr lang="en-US" sz="2800" b="1" dirty="0">
              <a:effectLst>
                <a:outerShdw blurRad="38100" dist="38100" dir="2700000" algn="tl">
                  <a:srgbClr val="DDDDDD"/>
                </a:outerShdw>
              </a:effectLst>
              <a:latin typeface="+mj-lt"/>
              <a:ea typeface="ＭＳ Ｐゴシック" charset="-128"/>
              <a:cs typeface="ＭＳ Ｐゴシック" charset="-128"/>
            </a:endParaRPr>
          </a:p>
        </p:txBody>
      </p:sp>
      <p:sp>
        <p:nvSpPr>
          <p:cNvPr id="71691" name="Rectangle 6"/>
          <p:cNvSpPr>
            <a:spLocks noChangeArrowheads="1"/>
          </p:cNvSpPr>
          <p:nvPr/>
        </p:nvSpPr>
        <p:spPr bwMode="auto">
          <a:xfrm>
            <a:off x="0" y="1447800"/>
            <a:ext cx="7162800" cy="3962400"/>
          </a:xfrm>
          <a:prstGeom prst="rect">
            <a:avLst/>
          </a:prstGeom>
          <a:noFill/>
          <a:ln w="9525">
            <a:noFill/>
            <a:miter lim="800000"/>
            <a:headEnd/>
            <a:tailEnd/>
          </a:ln>
        </p:spPr>
        <p:txBody>
          <a:bodyPr/>
          <a:lstStyle/>
          <a:p>
            <a:pPr>
              <a:spcBef>
                <a:spcPct val="20000"/>
              </a:spcBef>
            </a:pPr>
            <a:r>
              <a:rPr lang="en-US" sz="2000" dirty="0">
                <a:latin typeface="+mn-lt"/>
              </a:rPr>
              <a:t>18,645 patients with hypercholesterolemia randomized to EPA (1800 mg) with a </a:t>
            </a:r>
            <a:r>
              <a:rPr lang="en-US" sz="2000" dirty="0" err="1">
                <a:latin typeface="+mn-lt"/>
              </a:rPr>
              <a:t>statin</a:t>
            </a:r>
            <a:r>
              <a:rPr lang="en-US" sz="2000" dirty="0">
                <a:latin typeface="+mn-lt"/>
              </a:rPr>
              <a:t> or a </a:t>
            </a:r>
            <a:r>
              <a:rPr lang="en-US" sz="2000" dirty="0" err="1">
                <a:latin typeface="+mn-lt"/>
              </a:rPr>
              <a:t>statin</a:t>
            </a:r>
            <a:r>
              <a:rPr lang="en-US" sz="2000" dirty="0">
                <a:latin typeface="+mn-lt"/>
              </a:rPr>
              <a:t> alone for 5 years</a:t>
            </a:r>
          </a:p>
          <a:p>
            <a:pPr>
              <a:spcBef>
                <a:spcPct val="20000"/>
              </a:spcBef>
            </a:pPr>
            <a:endParaRPr lang="en-US" dirty="0">
              <a:latin typeface="Franklin Gothic Demi" pitchFamily="34" charset="0"/>
            </a:endParaRPr>
          </a:p>
          <a:p>
            <a:pPr>
              <a:lnSpc>
                <a:spcPct val="85000"/>
              </a:lnSpc>
              <a:spcBef>
                <a:spcPct val="20000"/>
              </a:spcBef>
            </a:pPr>
            <a:endParaRPr lang="en-US" sz="2000" dirty="0">
              <a:latin typeface="Franklin Gothic Demi" pitchFamily="34" charset="0"/>
            </a:endParaRPr>
          </a:p>
          <a:p>
            <a:pPr>
              <a:lnSpc>
                <a:spcPct val="80000"/>
              </a:lnSpc>
              <a:spcBef>
                <a:spcPct val="20000"/>
              </a:spcBef>
            </a:pPr>
            <a:endParaRPr lang="en-US" sz="2000" dirty="0">
              <a:latin typeface="Franklin Gothic Demi" pitchFamily="34" charset="0"/>
            </a:endParaRPr>
          </a:p>
          <a:p>
            <a:pPr>
              <a:lnSpc>
                <a:spcPct val="170000"/>
              </a:lnSpc>
              <a:spcBef>
                <a:spcPct val="20000"/>
              </a:spcBef>
            </a:pPr>
            <a:endParaRPr lang="en-US" sz="2000" dirty="0">
              <a:latin typeface="Franklin Gothic Demi" pitchFamily="34" charset="0"/>
            </a:endParaRPr>
          </a:p>
          <a:p>
            <a:pPr>
              <a:lnSpc>
                <a:spcPct val="140000"/>
              </a:lnSpc>
              <a:spcBef>
                <a:spcPct val="20000"/>
              </a:spcBef>
            </a:pPr>
            <a:endParaRPr lang="en-US" sz="2000" dirty="0">
              <a:latin typeface="Franklin Gothic Demi" pitchFamily="34" charset="0"/>
            </a:endParaRPr>
          </a:p>
          <a:p>
            <a:pPr>
              <a:lnSpc>
                <a:spcPct val="120000"/>
              </a:lnSpc>
              <a:spcBef>
                <a:spcPct val="20000"/>
              </a:spcBef>
            </a:pPr>
            <a:endParaRPr lang="en-US" sz="2000" dirty="0">
              <a:latin typeface="Franklin Gothic Demi" pitchFamily="34" charset="0"/>
            </a:endParaRPr>
          </a:p>
          <a:p>
            <a:pPr>
              <a:lnSpc>
                <a:spcPct val="60000"/>
              </a:lnSpc>
              <a:spcBef>
                <a:spcPct val="20000"/>
              </a:spcBef>
            </a:pPr>
            <a:endParaRPr lang="en-US" sz="2000" dirty="0">
              <a:latin typeface="Franklin Gothic Demi" pitchFamily="34" charset="0"/>
            </a:endParaRPr>
          </a:p>
          <a:p>
            <a:pPr>
              <a:spcBef>
                <a:spcPct val="20000"/>
              </a:spcBef>
            </a:pPr>
            <a:endParaRPr lang="en-US" sz="2000" dirty="0">
              <a:latin typeface="Franklin Gothic Demi" pitchFamily="34" charset="0"/>
            </a:endParaRPr>
          </a:p>
          <a:p>
            <a:pPr>
              <a:lnSpc>
                <a:spcPct val="70000"/>
              </a:lnSpc>
              <a:spcBef>
                <a:spcPct val="20000"/>
              </a:spcBef>
            </a:pPr>
            <a:endParaRPr lang="en-US" sz="1000" dirty="0">
              <a:latin typeface="Franklin Gothic Demi" pitchFamily="34" charset="0"/>
            </a:endParaRPr>
          </a:p>
          <a:p>
            <a:pPr>
              <a:lnSpc>
                <a:spcPct val="70000"/>
              </a:lnSpc>
              <a:spcBef>
                <a:spcPct val="20000"/>
              </a:spcBef>
            </a:pPr>
            <a:endParaRPr lang="en-US" sz="1000" dirty="0">
              <a:solidFill>
                <a:srgbClr val="0000FF"/>
              </a:solidFill>
              <a:latin typeface="Franklin Gothic Demi" pitchFamily="34" charset="0"/>
            </a:endParaRPr>
          </a:p>
          <a:p>
            <a:pPr>
              <a:lnSpc>
                <a:spcPct val="70000"/>
              </a:lnSpc>
              <a:spcBef>
                <a:spcPct val="20000"/>
              </a:spcBef>
              <a:spcAft>
                <a:spcPts val="600"/>
              </a:spcAft>
            </a:pPr>
            <a:endParaRPr lang="en-US" sz="1000" dirty="0">
              <a:solidFill>
                <a:srgbClr val="0000FF"/>
              </a:solidFill>
              <a:latin typeface="Franklin Gothic Demi" pitchFamily="34" charset="0"/>
            </a:endParaRPr>
          </a:p>
          <a:p>
            <a:pPr>
              <a:lnSpc>
                <a:spcPct val="70000"/>
              </a:lnSpc>
              <a:spcBef>
                <a:spcPct val="20000"/>
              </a:spcBef>
            </a:pPr>
            <a:r>
              <a:rPr lang="en-US" sz="2000" dirty="0">
                <a:latin typeface="+mn-lt"/>
              </a:rPr>
              <a:t>Omega-3 fatty acids provide CV benefit, particularly in secondary prevention</a:t>
            </a:r>
          </a:p>
        </p:txBody>
      </p:sp>
      <p:sp>
        <p:nvSpPr>
          <p:cNvPr id="71692" name="Text Box 32"/>
          <p:cNvSpPr txBox="1">
            <a:spLocks noChangeArrowheads="1"/>
          </p:cNvSpPr>
          <p:nvPr/>
        </p:nvSpPr>
        <p:spPr bwMode="auto">
          <a:xfrm>
            <a:off x="5867400" y="6230938"/>
            <a:ext cx="3200400" cy="246062"/>
          </a:xfrm>
          <a:prstGeom prst="rect">
            <a:avLst/>
          </a:prstGeom>
          <a:noFill/>
          <a:ln w="25400">
            <a:noFill/>
            <a:miter lim="800000"/>
            <a:headEnd/>
            <a:tailEnd/>
          </a:ln>
        </p:spPr>
        <p:txBody>
          <a:bodyPr>
            <a:spAutoFit/>
          </a:bodyPr>
          <a:lstStyle/>
          <a:p>
            <a:pPr algn="r" eaLnBrk="0" hangingPunct="0">
              <a:spcBef>
                <a:spcPct val="50000"/>
              </a:spcBef>
            </a:pPr>
            <a:r>
              <a:rPr lang="en-US" sz="1000">
                <a:latin typeface="Calibri" pitchFamily="34" charset="0"/>
                <a:sym typeface="Wingdings" pitchFamily="2" charset="2"/>
              </a:rPr>
              <a:t>CV=Cardiovascular, EPA=Eicosapentaenoic acid</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018" name="Group 2"/>
          <p:cNvGraphicFramePr>
            <a:graphicFrameLocks noGrp="1"/>
          </p:cNvGraphicFramePr>
          <p:nvPr/>
        </p:nvGraphicFramePr>
        <p:xfrm>
          <a:off x="762000" y="1219200"/>
          <a:ext cx="7620000" cy="3200400"/>
        </p:xfrm>
        <a:graphic>
          <a:graphicData uri="http://schemas.openxmlformats.org/drawingml/2006/table">
            <a:tbl>
              <a:tblPr/>
              <a:tblGrid>
                <a:gridCol w="2895600"/>
                <a:gridCol w="2133600"/>
                <a:gridCol w="2590800"/>
              </a:tblGrid>
              <a:tr h="8001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Franklin Gothic Demi" pitchFamily="34" charset="0"/>
                          <a:ea typeface="ＭＳ Ｐゴシック" pitchFamily="34" charset="-128"/>
                        </a:rPr>
                        <a:t>Therapy</a:t>
                      </a: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Franklin Gothic Demi" pitchFamily="34" charset="0"/>
                          <a:ea typeface="ＭＳ Ｐゴシック" pitchFamily="34" charset="-128"/>
                        </a:rPr>
                        <a:t>Dose (g/day)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Franklin Gothic Demi" pitchFamily="34" charset="0"/>
                          <a:ea typeface="ＭＳ Ｐゴシック" pitchFamily="34" charset="-128"/>
                        </a:rPr>
                        <a:t>Effect</a:t>
                      </a: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800100">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sz="2000" b="0" i="0" u="none" strike="noStrike" cap="none" normalizeH="0" baseline="0" dirty="0" smtClean="0">
                          <a:ln>
                            <a:noFill/>
                          </a:ln>
                          <a:solidFill>
                            <a:schemeClr val="tx1"/>
                          </a:solidFill>
                          <a:effectLst/>
                          <a:latin typeface="Franklin Gothic Demi" pitchFamily="34" charset="0"/>
                          <a:ea typeface="ＭＳ Ｐゴシック" pitchFamily="34" charset="-128"/>
                        </a:rPr>
                        <a:t>Dietary soluble fiber</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Franklin Gothic Demi" pitchFamily="34" charset="0"/>
                          <a:ea typeface="ＭＳ Ｐゴシック" pitchFamily="34" charset="-128"/>
                        </a:rPr>
                        <a:t>5-10 (</a:t>
                      </a:r>
                      <a:r>
                        <a:rPr kumimoji="0" lang="en-US" sz="2000" b="0" i="0" u="none" strike="noStrike" cap="none" normalizeH="0" baseline="0" dirty="0" err="1" smtClean="0">
                          <a:ln>
                            <a:noFill/>
                          </a:ln>
                          <a:solidFill>
                            <a:schemeClr val="tx1"/>
                          </a:solidFill>
                          <a:effectLst/>
                          <a:latin typeface="Franklin Gothic Demi" pitchFamily="34" charset="0"/>
                          <a:ea typeface="ＭＳ Ｐゴシック" pitchFamily="34" charset="-128"/>
                        </a:rPr>
                        <a:t>psyllium</a:t>
                      </a:r>
                      <a:r>
                        <a:rPr kumimoji="0" lang="en-US" sz="2000" b="0" i="0" u="none" strike="noStrike" cap="none" normalizeH="0" baseline="0" dirty="0" smtClean="0">
                          <a:ln>
                            <a:noFill/>
                          </a:ln>
                          <a:solidFill>
                            <a:schemeClr val="tx1"/>
                          </a:solidFill>
                          <a:effectLst/>
                          <a:latin typeface="Franklin Gothic Demi" pitchFamily="34" charset="0"/>
                          <a:ea typeface="ＭＳ Ｐゴシック" pitchFamily="34" charset="-128"/>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Franklin Gothic Demi" pitchFamily="34" charset="0"/>
                          <a:ea typeface="ＭＳ Ｐゴシック" pitchFamily="34" charset="-128"/>
                          <a:sym typeface="Symbol" pitchFamily="18" charset="2"/>
                        </a:rPr>
                        <a:t> LDL-C 10-15%</a:t>
                      </a:r>
                      <a:endParaRPr kumimoji="0" lang="en-US" sz="2000" b="0" i="0" u="none" strike="noStrike" cap="none" normalizeH="0" baseline="0" dirty="0" smtClean="0">
                        <a:ln>
                          <a:noFill/>
                        </a:ln>
                        <a:solidFill>
                          <a:schemeClr val="tx1"/>
                        </a:solidFill>
                        <a:effectLst/>
                        <a:latin typeface="Franklin Gothic Demi" pitchFamily="34" charset="0"/>
                        <a:ea typeface="ＭＳ Ｐゴシック" pitchFamily="34" charset="-128"/>
                        <a:sym typeface="Wingdings" pitchFamily="2" charset="2"/>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800100">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sz="2000" b="0" i="0" u="none" strike="noStrike" cap="none" normalizeH="0" baseline="0" smtClean="0">
                          <a:ln>
                            <a:noFill/>
                          </a:ln>
                          <a:solidFill>
                            <a:schemeClr val="tx1"/>
                          </a:solidFill>
                          <a:effectLst/>
                          <a:latin typeface="Franklin Gothic Demi" pitchFamily="34" charset="0"/>
                          <a:ea typeface="ＭＳ Ｐゴシック" pitchFamily="34" charset="-128"/>
                        </a:rPr>
                        <a:t>Soy protein</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Franklin Gothic Demi" pitchFamily="34" charset="0"/>
                          <a:ea typeface="ＭＳ Ｐゴシック" pitchFamily="34" charset="-128"/>
                        </a:rPr>
                        <a:t>20-30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Franklin Gothic Demi" pitchFamily="34" charset="0"/>
                          <a:ea typeface="ＭＳ Ｐゴシック" pitchFamily="34" charset="-128"/>
                          <a:sym typeface="Symbol" pitchFamily="18" charset="2"/>
                        </a:rPr>
                        <a:t></a:t>
                      </a:r>
                      <a:r>
                        <a:rPr kumimoji="0" lang="en-US" sz="2000" b="0" i="0" u="none" strike="noStrike" cap="none" normalizeH="0" baseline="0" dirty="0" smtClean="0">
                          <a:ln>
                            <a:noFill/>
                          </a:ln>
                          <a:solidFill>
                            <a:schemeClr val="tx1"/>
                          </a:solidFill>
                          <a:effectLst/>
                          <a:latin typeface="Franklin Gothic Demi" pitchFamily="34" charset="0"/>
                          <a:ea typeface="ＭＳ Ｐゴシック" pitchFamily="34" charset="-128"/>
                          <a:sym typeface="Wingdings" pitchFamily="2" charset="2"/>
                        </a:rPr>
                        <a:t> LDL-C 5-7%</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8001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Franklin Gothic Demi" pitchFamily="34" charset="0"/>
                          <a:ea typeface="ＭＳ Ｐゴシック" pitchFamily="34" charset="-128"/>
                        </a:rPr>
                        <a:t>Stanol esters</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Franklin Gothic Demi" pitchFamily="34" charset="0"/>
                          <a:ea typeface="ＭＳ Ｐゴシック" pitchFamily="34" charset="-128"/>
                        </a:rPr>
                        <a:t>1.5-2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Franklin Gothic Demi" pitchFamily="34" charset="0"/>
                          <a:ea typeface="ＭＳ Ｐゴシック" pitchFamily="34" charset="-128"/>
                          <a:sym typeface="Symbol" pitchFamily="18" charset="2"/>
                        </a:rPr>
                        <a:t></a:t>
                      </a:r>
                      <a:r>
                        <a:rPr kumimoji="0" lang="en-US" sz="2000" b="0" i="0" u="none" strike="noStrike" cap="none" normalizeH="0" baseline="0" dirty="0" smtClean="0">
                          <a:ln>
                            <a:noFill/>
                          </a:ln>
                          <a:solidFill>
                            <a:schemeClr val="tx1"/>
                          </a:solidFill>
                          <a:effectLst/>
                          <a:latin typeface="Franklin Gothic Demi" pitchFamily="34" charset="0"/>
                          <a:ea typeface="ＭＳ Ｐゴシック" pitchFamily="34" charset="-128"/>
                          <a:sym typeface="Wingdings" pitchFamily="2" charset="2"/>
                        </a:rPr>
                        <a:t> LDL-C 15-20%</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r>
            </a:tbl>
          </a:graphicData>
        </a:graphic>
      </p:graphicFrame>
      <p:sp>
        <p:nvSpPr>
          <p:cNvPr id="72724" name="Text Box 36"/>
          <p:cNvSpPr txBox="1">
            <a:spLocks noChangeArrowheads="1"/>
          </p:cNvSpPr>
          <p:nvPr/>
        </p:nvSpPr>
        <p:spPr bwMode="auto">
          <a:xfrm>
            <a:off x="5257800" y="6019800"/>
            <a:ext cx="3810000" cy="708025"/>
          </a:xfrm>
          <a:prstGeom prst="rect">
            <a:avLst/>
          </a:prstGeom>
          <a:noFill/>
          <a:ln w="12700">
            <a:noFill/>
            <a:miter lim="800000"/>
            <a:headEnd type="none" w="sm" len="sm"/>
            <a:tailEnd type="none" w="sm" len="sm"/>
          </a:ln>
        </p:spPr>
        <p:txBody>
          <a:bodyPr>
            <a:spAutoFit/>
          </a:bodyPr>
          <a:lstStyle/>
          <a:p>
            <a:pPr algn="r" eaLnBrk="0" hangingPunct="0"/>
            <a:r>
              <a:rPr lang="en-US" sz="1000">
                <a:sym typeface="Wingdings" pitchFamily="2" charset="2"/>
              </a:rPr>
              <a:t>Sources:</a:t>
            </a:r>
          </a:p>
          <a:p>
            <a:pPr algn="r" eaLnBrk="0" hangingPunct="0"/>
            <a:r>
              <a:rPr lang="en-US" sz="1000">
                <a:sym typeface="Wingdings" pitchFamily="2" charset="2"/>
              </a:rPr>
              <a:t>Kwiterovich Jr PO. </a:t>
            </a:r>
            <a:r>
              <a:rPr lang="en-US" sz="1000" i="1">
                <a:sym typeface="Wingdings" pitchFamily="2" charset="2"/>
              </a:rPr>
              <a:t>Pediatrics</a:t>
            </a:r>
            <a:r>
              <a:rPr lang="en-US" sz="1000">
                <a:sym typeface="Wingdings" pitchFamily="2" charset="2"/>
              </a:rPr>
              <a:t> 1995;96:1005-1009 </a:t>
            </a:r>
          </a:p>
          <a:p>
            <a:pPr algn="r" eaLnBrk="0" hangingPunct="0"/>
            <a:r>
              <a:rPr lang="en-US" sz="1000">
                <a:sym typeface="Wingdings" pitchFamily="2" charset="2"/>
              </a:rPr>
              <a:t>Lichtenstein AH. </a:t>
            </a:r>
            <a:r>
              <a:rPr lang="en-US" sz="1000" i="1">
                <a:sym typeface="Wingdings" pitchFamily="2" charset="2"/>
              </a:rPr>
              <a:t>Curr Atheroscler Rep</a:t>
            </a:r>
            <a:r>
              <a:rPr lang="en-US" sz="1000">
                <a:sym typeface="Wingdings" pitchFamily="2" charset="2"/>
              </a:rPr>
              <a:t> 1999;1:210-214</a:t>
            </a:r>
          </a:p>
          <a:p>
            <a:pPr algn="r" eaLnBrk="0" hangingPunct="0"/>
            <a:r>
              <a:rPr lang="en-US" sz="1000">
                <a:sym typeface="Wingdings" pitchFamily="2" charset="2"/>
              </a:rPr>
              <a:t>Miettinen TA et al. </a:t>
            </a:r>
            <a:r>
              <a:rPr lang="en-US" sz="1000" i="1">
                <a:sym typeface="Wingdings" pitchFamily="2" charset="2"/>
              </a:rPr>
              <a:t>Ann Med</a:t>
            </a:r>
            <a:r>
              <a:rPr lang="en-US" sz="1000">
                <a:sym typeface="Wingdings" pitchFamily="2" charset="2"/>
              </a:rPr>
              <a:t> 2004;36:126-134 </a:t>
            </a:r>
          </a:p>
        </p:txBody>
      </p:sp>
      <p:sp>
        <p:nvSpPr>
          <p:cNvPr id="1359898" name="Rectangle 26"/>
          <p:cNvSpPr>
            <a:spLocks noChangeArrowheads="1"/>
          </p:cNvSpPr>
          <p:nvPr/>
        </p:nvSpPr>
        <p:spPr bwMode="auto">
          <a:xfrm>
            <a:off x="0" y="228600"/>
            <a:ext cx="8763000" cy="480131"/>
          </a:xfrm>
          <a:prstGeom prst="rect">
            <a:avLst/>
          </a:prstGeom>
          <a:noFill/>
          <a:ln w="9525">
            <a:noFill/>
            <a:miter lim="800000"/>
            <a:headEnd/>
            <a:tailEnd/>
          </a:ln>
          <a:effectLst/>
        </p:spPr>
        <p:txBody>
          <a:bodyPr wrap="square">
            <a:spAutoFit/>
          </a:bodyPr>
          <a:lstStyle/>
          <a:p>
            <a:pPr algn="ctr">
              <a:lnSpc>
                <a:spcPct val="90000"/>
              </a:lnSpc>
              <a:defRPr/>
            </a:pPr>
            <a:r>
              <a:rPr lang="en-US" sz="2800" b="1" dirty="0">
                <a:effectLst>
                  <a:outerShdw blurRad="38100" dist="38100" dir="2700000" algn="tl">
                    <a:srgbClr val="DDDDDD"/>
                  </a:outerShdw>
                </a:effectLst>
                <a:latin typeface="+mj-lt"/>
                <a:cs typeface="Arial" pitchFamily="34" charset="0"/>
              </a:rPr>
              <a:t>Dietary Adjuncts </a:t>
            </a:r>
            <a:r>
              <a:rPr lang="en-US" sz="2800" b="1" dirty="0" smtClean="0">
                <a:effectLst>
                  <a:outerShdw blurRad="38100" dist="38100" dir="2700000" algn="tl">
                    <a:srgbClr val="DDDDDD"/>
                  </a:outerShdw>
                </a:effectLst>
                <a:latin typeface="+mj-lt"/>
                <a:cs typeface="Arial" pitchFamily="34" charset="0"/>
              </a:rPr>
              <a:t>Evidence: Efficacy </a:t>
            </a:r>
            <a:r>
              <a:rPr lang="en-US" sz="2800" b="1" dirty="0">
                <a:effectLst>
                  <a:outerShdw blurRad="38100" dist="38100" dir="2700000" algn="tl">
                    <a:srgbClr val="DDDDDD"/>
                  </a:outerShdw>
                </a:effectLst>
                <a:latin typeface="+mj-lt"/>
                <a:cs typeface="Arial" pitchFamily="34" charset="0"/>
              </a:rPr>
              <a:t>at Reducing LDL-C</a:t>
            </a:r>
          </a:p>
        </p:txBody>
      </p:sp>
      <p:sp>
        <p:nvSpPr>
          <p:cNvPr id="72729" name="Text Box 30"/>
          <p:cNvSpPr txBox="1">
            <a:spLocks noChangeArrowheads="1"/>
          </p:cNvSpPr>
          <p:nvPr/>
        </p:nvSpPr>
        <p:spPr bwMode="auto">
          <a:xfrm>
            <a:off x="6172200" y="5791200"/>
            <a:ext cx="2895600" cy="246063"/>
          </a:xfrm>
          <a:prstGeom prst="rect">
            <a:avLst/>
          </a:prstGeom>
          <a:noFill/>
          <a:ln w="9525">
            <a:noFill/>
            <a:miter lim="800000"/>
            <a:headEnd/>
            <a:tailEnd/>
          </a:ln>
        </p:spPr>
        <p:txBody>
          <a:bodyPr>
            <a:spAutoFit/>
          </a:bodyPr>
          <a:lstStyle/>
          <a:p>
            <a:pPr algn="r">
              <a:spcBef>
                <a:spcPct val="50000"/>
              </a:spcBef>
            </a:pPr>
            <a:r>
              <a:rPr lang="en-US" sz="1000"/>
              <a:t>LDL-C=Low density lipoprotein cholesterol</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PCSK9 inhibitors</a:t>
            </a:r>
            <a:br>
              <a:rPr lang="en-US" dirty="0" smtClean="0"/>
            </a:br>
            <a:endParaRPr lang="en-US" dirty="0"/>
          </a:p>
        </p:txBody>
      </p:sp>
      <p:sp>
        <p:nvSpPr>
          <p:cNvPr id="3" name="Content Placeholder 2"/>
          <p:cNvSpPr>
            <a:spLocks noGrp="1"/>
          </p:cNvSpPr>
          <p:nvPr>
            <p:ph idx="1"/>
          </p:nvPr>
        </p:nvSpPr>
        <p:spPr>
          <a:xfrm>
            <a:off x="304800" y="1066800"/>
            <a:ext cx="8458200" cy="5486400"/>
          </a:xfrm>
        </p:spPr>
        <p:txBody>
          <a:bodyPr>
            <a:normAutofit/>
          </a:bodyPr>
          <a:lstStyle/>
          <a:p>
            <a:r>
              <a:rPr lang="en-US" dirty="0" smtClean="0"/>
              <a:t>Monoclonal antibodies that inhibit </a:t>
            </a:r>
            <a:r>
              <a:rPr lang="en-US" dirty="0" err="1" smtClean="0"/>
              <a:t>proprotein</a:t>
            </a:r>
            <a:r>
              <a:rPr lang="en-US" dirty="0" smtClean="0"/>
              <a:t> </a:t>
            </a:r>
            <a:r>
              <a:rPr lang="en-US" dirty="0" err="1" smtClean="0"/>
              <a:t>convertase</a:t>
            </a:r>
            <a:r>
              <a:rPr lang="en-US" dirty="0" smtClean="0"/>
              <a:t> </a:t>
            </a:r>
            <a:r>
              <a:rPr lang="en-US" dirty="0" err="1" smtClean="0"/>
              <a:t>subtilisin–kexin</a:t>
            </a:r>
            <a:r>
              <a:rPr lang="en-US" dirty="0" smtClean="0"/>
              <a:t> type 9 (PCSK9) have emerged as a new class of drugs that effectively lower LDL cholesterol levels.</a:t>
            </a:r>
          </a:p>
          <a:p>
            <a:r>
              <a:rPr lang="en-US" dirty="0" err="1" smtClean="0"/>
              <a:t>Evolocumab</a:t>
            </a:r>
            <a:r>
              <a:rPr lang="en-US" dirty="0" smtClean="0"/>
              <a:t>, </a:t>
            </a:r>
            <a:r>
              <a:rPr lang="en-US" dirty="0" err="1" smtClean="0"/>
              <a:t>alirocumab</a:t>
            </a:r>
            <a:r>
              <a:rPr lang="en-US" dirty="0" smtClean="0"/>
              <a:t>.</a:t>
            </a:r>
          </a:p>
          <a:p>
            <a:r>
              <a:rPr lang="en-US" dirty="0" err="1" smtClean="0"/>
              <a:t>Injectables</a:t>
            </a:r>
            <a:r>
              <a:rPr lang="en-US" dirty="0" smtClean="0"/>
              <a:t> 2weekly or monthly</a:t>
            </a:r>
          </a:p>
          <a:p>
            <a:r>
              <a:rPr lang="en-US" dirty="0" smtClean="0"/>
              <a:t>Can reduce LDL –C </a:t>
            </a:r>
            <a:r>
              <a:rPr lang="en-US" dirty="0" err="1" smtClean="0"/>
              <a:t>upto</a:t>
            </a:r>
            <a:r>
              <a:rPr lang="en-US" dirty="0" smtClean="0"/>
              <a:t> 60% from baselines.</a:t>
            </a:r>
          </a:p>
          <a:p>
            <a:r>
              <a:rPr lang="en-US" dirty="0" smtClean="0"/>
              <a:t>Trials supporting GAUSS-2, RUTHERFORD-2, LAPLACE-2, DESCARTES, and TESLA Part B</a:t>
            </a:r>
          </a:p>
          <a:p>
            <a:r>
              <a:rPr lang="en-US" dirty="0" smtClean="0"/>
              <a:t>The latest is FOURIER Trial -2017</a:t>
            </a:r>
            <a:endParaRPr lang="en-US" dirty="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normAutofit fontScale="90000"/>
          </a:bodyPr>
          <a:lstStyle/>
          <a:p>
            <a:r>
              <a:rPr lang="en-US" dirty="0" smtClean="0"/>
              <a:t>FOURIER Clinical Trial</a:t>
            </a:r>
            <a:endParaRPr lang="en-US" dirty="0"/>
          </a:p>
        </p:txBody>
      </p:sp>
      <p:pic>
        <p:nvPicPr>
          <p:cNvPr id="143362" name="Picture 2"/>
          <p:cNvPicPr>
            <a:picLocks noGrp="1" noChangeAspect="1" noChangeArrowheads="1"/>
          </p:cNvPicPr>
          <p:nvPr>
            <p:ph idx="1"/>
          </p:nvPr>
        </p:nvPicPr>
        <p:blipFill>
          <a:blip r:embed="rId2"/>
          <a:srcRect l="14030" t="20203" r="42428" b="33813"/>
          <a:stretch>
            <a:fillRect/>
          </a:stretch>
        </p:blipFill>
        <p:spPr bwMode="auto">
          <a:xfrm>
            <a:off x="304800" y="990600"/>
            <a:ext cx="8161421" cy="2819400"/>
          </a:xfrm>
          <a:prstGeom prst="rect">
            <a:avLst/>
          </a:prstGeom>
          <a:noFill/>
          <a:ln w="9525">
            <a:noFill/>
            <a:miter lim="800000"/>
            <a:headEnd/>
            <a:tailEnd/>
          </a:ln>
          <a:effectLst/>
        </p:spPr>
      </p:pic>
      <p:sp>
        <p:nvSpPr>
          <p:cNvPr id="5" name="TextBox 4"/>
          <p:cNvSpPr txBox="1"/>
          <p:nvPr/>
        </p:nvSpPr>
        <p:spPr>
          <a:xfrm>
            <a:off x="0" y="4267200"/>
            <a:ext cx="9144000" cy="2031325"/>
          </a:xfrm>
          <a:prstGeom prst="rect">
            <a:avLst/>
          </a:prstGeom>
          <a:noFill/>
        </p:spPr>
        <p:txBody>
          <a:bodyPr wrap="square" rtlCol="0">
            <a:spAutoFit/>
          </a:bodyPr>
          <a:lstStyle/>
          <a:p>
            <a:pPr algn="ctr"/>
            <a:r>
              <a:rPr lang="en-US" b="1" cap="all" dirty="0" smtClean="0"/>
              <a:t>CONCLUSIONS</a:t>
            </a:r>
          </a:p>
          <a:p>
            <a:r>
              <a:rPr lang="en-US" dirty="0" smtClean="0"/>
              <a:t>In this trial, inhibition of PCSK9 with </a:t>
            </a:r>
            <a:r>
              <a:rPr lang="en-US" dirty="0" err="1" smtClean="0"/>
              <a:t>evolocumab</a:t>
            </a:r>
            <a:r>
              <a:rPr lang="en-US" dirty="0" smtClean="0"/>
              <a:t> on a background of </a:t>
            </a:r>
            <a:r>
              <a:rPr lang="en-US" dirty="0" err="1" smtClean="0"/>
              <a:t>statin</a:t>
            </a:r>
            <a:r>
              <a:rPr lang="en-US" dirty="0" smtClean="0"/>
              <a:t> therapy </a:t>
            </a:r>
          </a:p>
          <a:p>
            <a:r>
              <a:rPr lang="en-US" dirty="0" smtClean="0"/>
              <a:t>lowered LDL cholesterol levels to a median of 30 mg per deciliter (0.78 </a:t>
            </a:r>
            <a:r>
              <a:rPr lang="en-US" dirty="0" err="1" smtClean="0"/>
              <a:t>mmol</a:t>
            </a:r>
            <a:r>
              <a:rPr lang="en-US" dirty="0" smtClean="0"/>
              <a:t> per liter) </a:t>
            </a:r>
          </a:p>
          <a:p>
            <a:r>
              <a:rPr lang="en-US" dirty="0" smtClean="0"/>
              <a:t>and reduced the risk of cardiovascular events. These findings show that patients with </a:t>
            </a:r>
          </a:p>
          <a:p>
            <a:r>
              <a:rPr lang="en-US" dirty="0" smtClean="0"/>
              <a:t>atherosclerotic cardiovascular disease benefit from lowering of LDL cholesterol levels </a:t>
            </a:r>
          </a:p>
          <a:p>
            <a:r>
              <a:rPr lang="en-US" dirty="0" smtClean="0"/>
              <a:t>below current targets.</a:t>
            </a:r>
          </a:p>
          <a:p>
            <a:endParaRPr lang="en-US"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1314" name="Picture 2"/>
          <p:cNvPicPr>
            <a:picLocks noGrp="1" noChangeAspect="1" noChangeArrowheads="1"/>
          </p:cNvPicPr>
          <p:nvPr>
            <p:ph idx="1"/>
          </p:nvPr>
        </p:nvPicPr>
        <p:blipFill>
          <a:blip r:embed="rId2"/>
          <a:srcRect l="27282" t="16836" r="28229" b="34339"/>
          <a:stretch>
            <a:fillRect/>
          </a:stretch>
        </p:blipFill>
        <p:spPr bwMode="auto">
          <a:xfrm>
            <a:off x="149772" y="762000"/>
            <a:ext cx="8891752" cy="5486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2338" name="Picture 2"/>
          <p:cNvPicPr>
            <a:picLocks noGrp="1" noChangeAspect="1" noChangeArrowheads="1"/>
          </p:cNvPicPr>
          <p:nvPr>
            <p:ph idx="1"/>
          </p:nvPr>
        </p:nvPicPr>
        <p:blipFill>
          <a:blip r:embed="rId2"/>
          <a:srcRect l="32015" t="16836" r="32962" b="32655"/>
          <a:stretch>
            <a:fillRect/>
          </a:stretch>
        </p:blipFill>
        <p:spPr bwMode="auto">
          <a:xfrm>
            <a:off x="322580" y="-1"/>
            <a:ext cx="8669020" cy="685800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9746" name="Picture 2"/>
          <p:cNvPicPr>
            <a:picLocks noGrp="1" noChangeAspect="1" noChangeArrowheads="1"/>
          </p:cNvPicPr>
          <p:nvPr>
            <p:ph idx="1"/>
          </p:nvPr>
        </p:nvPicPr>
        <p:blipFill>
          <a:blip r:embed="rId3"/>
          <a:srcRect l="24157" t="9773" r="37382" b="5531"/>
          <a:stretch>
            <a:fillRect/>
          </a:stretch>
        </p:blipFill>
        <p:spPr bwMode="auto">
          <a:xfrm>
            <a:off x="1128345" y="-1"/>
            <a:ext cx="6567855" cy="685800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CETP inhibitors</a:t>
            </a:r>
            <a:endParaRPr lang="en-US" dirty="0"/>
          </a:p>
        </p:txBody>
      </p:sp>
      <p:sp>
        <p:nvSpPr>
          <p:cNvPr id="3" name="Content Placeholder 2"/>
          <p:cNvSpPr>
            <a:spLocks noGrp="1"/>
          </p:cNvSpPr>
          <p:nvPr>
            <p:ph idx="1"/>
          </p:nvPr>
        </p:nvSpPr>
        <p:spPr>
          <a:xfrm>
            <a:off x="228600" y="1371600"/>
            <a:ext cx="8610600" cy="4953000"/>
          </a:xfrm>
        </p:spPr>
        <p:txBody>
          <a:bodyPr>
            <a:normAutofit fontScale="92500"/>
          </a:bodyPr>
          <a:lstStyle/>
          <a:p>
            <a:r>
              <a:rPr lang="en-US" dirty="0" err="1" smtClean="0"/>
              <a:t>Cholesteryl</a:t>
            </a:r>
            <a:r>
              <a:rPr lang="en-US" dirty="0" smtClean="0"/>
              <a:t> Ester Transfer Protein Inhibitors </a:t>
            </a:r>
            <a:endParaRPr lang="en-US" dirty="0" smtClean="0">
              <a:latin typeface="Calibri"/>
              <a:cs typeface="Calibri"/>
            </a:endParaRPr>
          </a:p>
          <a:p>
            <a:r>
              <a:rPr lang="en-US" dirty="0" smtClean="0">
                <a:latin typeface="Calibri"/>
                <a:cs typeface="Calibri"/>
              </a:rPr>
              <a:t>↑HDL-C (138%) and ↓LDL-C (40%)</a:t>
            </a:r>
            <a:endParaRPr lang="en-US" dirty="0" smtClean="0"/>
          </a:p>
          <a:p>
            <a:r>
              <a:rPr lang="en-US" dirty="0" err="1" smtClean="0"/>
              <a:t>Torcetrapid</a:t>
            </a:r>
            <a:r>
              <a:rPr lang="en-US" dirty="0" smtClean="0"/>
              <a:t> </a:t>
            </a:r>
            <a:r>
              <a:rPr lang="en-US" dirty="0" smtClean="0">
                <a:sym typeface="Wingdings" pitchFamily="2" charset="2"/>
              </a:rPr>
              <a:t></a:t>
            </a:r>
            <a:r>
              <a:rPr lang="en-US" dirty="0" smtClean="0"/>
              <a:t>ILLUMINATE trial-proved toxic and increased mortality hence abandoned.</a:t>
            </a:r>
          </a:p>
          <a:p>
            <a:r>
              <a:rPr lang="en-US" dirty="0" err="1" smtClean="0"/>
              <a:t>Dalcetrapid</a:t>
            </a:r>
            <a:r>
              <a:rPr lang="en-US" dirty="0" err="1" smtClean="0">
                <a:sym typeface="Wingdings" pitchFamily="2" charset="2"/>
              </a:rPr>
              <a:t></a:t>
            </a:r>
            <a:r>
              <a:rPr lang="en-US" dirty="0" err="1" smtClean="0"/>
              <a:t>dal</a:t>
            </a:r>
            <a:r>
              <a:rPr lang="en-US" dirty="0" smtClean="0"/>
              <a:t>-OUTCOMES trial-found ineffective.</a:t>
            </a:r>
          </a:p>
          <a:p>
            <a:r>
              <a:rPr lang="en-US" dirty="0" err="1" smtClean="0"/>
              <a:t>Anacetrapib</a:t>
            </a:r>
            <a:r>
              <a:rPr lang="en-US" dirty="0" smtClean="0"/>
              <a:t> </a:t>
            </a:r>
          </a:p>
          <a:p>
            <a:pPr lvl="1"/>
            <a:r>
              <a:rPr lang="en-US" dirty="0" smtClean="0"/>
              <a:t>DEFINE trial- phase II clinical trial good results.</a:t>
            </a:r>
          </a:p>
          <a:p>
            <a:pPr lvl="1"/>
            <a:r>
              <a:rPr lang="en-US" dirty="0" smtClean="0"/>
              <a:t>REVEAL trial ongoing</a:t>
            </a:r>
          </a:p>
          <a:p>
            <a:r>
              <a:rPr lang="en-US" dirty="0" err="1" smtClean="0"/>
              <a:t>Evacetrapib</a:t>
            </a:r>
            <a:r>
              <a:rPr lang="en-US" dirty="0" smtClean="0"/>
              <a:t> </a:t>
            </a:r>
            <a:r>
              <a:rPr lang="en-US" dirty="0" smtClean="0">
                <a:sym typeface="Wingdings" pitchFamily="2" charset="2"/>
              </a:rPr>
              <a:t></a:t>
            </a:r>
            <a:r>
              <a:rPr lang="en-US" dirty="0" smtClean="0"/>
              <a:t>ACCELERATE trial-going on</a:t>
            </a:r>
            <a:endParaRPr lang="en-US" dirty="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4800600" y="6400800"/>
            <a:ext cx="4191000" cy="304800"/>
          </a:xfrm>
          <a:prstGeom prst="rect">
            <a:avLst/>
          </a:prstGeom>
          <a:noFill/>
          <a:ln w="9525">
            <a:noFill/>
            <a:miter lim="800000"/>
            <a:headEnd/>
            <a:tailEnd/>
          </a:ln>
        </p:spPr>
        <p:txBody>
          <a:bodyPr lIns="0" tIns="0" rIns="0" bIns="0">
            <a:spAutoFit/>
          </a:bodyPr>
          <a:lstStyle/>
          <a:p>
            <a:pPr algn="r" eaLnBrk="0" hangingPunct="0"/>
            <a:r>
              <a:rPr lang="en-GB" sz="1000">
                <a:latin typeface="Calibri" pitchFamily="34" charset="0"/>
              </a:rPr>
              <a:t>HDL-C=High-density lipoprotein cholesterol, LDL-C=Low-density lipoprotein cholesterol, TC=Total cholesterol, TG=Triglyceride</a:t>
            </a:r>
          </a:p>
        </p:txBody>
      </p:sp>
      <p:grpSp>
        <p:nvGrpSpPr>
          <p:cNvPr id="2" name="Group 3"/>
          <p:cNvGrpSpPr>
            <a:grpSpLocks noRot="1"/>
          </p:cNvGrpSpPr>
          <p:nvPr/>
        </p:nvGrpSpPr>
        <p:grpSpPr bwMode="auto">
          <a:xfrm>
            <a:off x="228600" y="1219200"/>
            <a:ext cx="8686800" cy="4724400"/>
            <a:chOff x="144" y="624"/>
            <a:chExt cx="5472" cy="2592"/>
          </a:xfrm>
        </p:grpSpPr>
        <p:sp>
          <p:nvSpPr>
            <p:cNvPr id="58375" name="Rectangle 4"/>
            <p:cNvSpPr>
              <a:spLocks noChangeArrowheads="1"/>
            </p:cNvSpPr>
            <p:nvPr/>
          </p:nvSpPr>
          <p:spPr bwMode="auto">
            <a:xfrm>
              <a:off x="4703" y="1499"/>
              <a:ext cx="913" cy="431"/>
            </a:xfrm>
            <a:prstGeom prst="rect">
              <a:avLst/>
            </a:prstGeom>
            <a:solidFill>
              <a:schemeClr val="bg1"/>
            </a:solidFill>
            <a:ln>
              <a:noFill/>
            </a:ln>
            <a:extLst/>
          </p:spPr>
          <p:txBody>
            <a:bodyPr anchor="ctr" anchorCtr="1"/>
            <a:lstStyle/>
            <a:p>
              <a:pPr fontAlgn="auto">
                <a:spcBef>
                  <a:spcPct val="20000"/>
                </a:spcBef>
                <a:spcAft>
                  <a:spcPts val="0"/>
                </a:spcAft>
                <a:defRPr/>
              </a:pPr>
              <a:r>
                <a:rPr lang="en-US" sz="1600">
                  <a:latin typeface="Franklin Gothic Demi" pitchFamily="34" charset="0"/>
                  <a:ea typeface="ＭＳ Ｐゴシック" charset="-128"/>
                  <a:cs typeface="+mn-cs"/>
                </a:rPr>
                <a:t>Good</a:t>
              </a:r>
            </a:p>
          </p:txBody>
        </p:sp>
        <p:sp>
          <p:nvSpPr>
            <p:cNvPr id="58376" name="Rectangle 5"/>
            <p:cNvSpPr>
              <a:spLocks noChangeArrowheads="1"/>
            </p:cNvSpPr>
            <p:nvPr/>
          </p:nvSpPr>
          <p:spPr bwMode="auto">
            <a:xfrm>
              <a:off x="3789" y="1499"/>
              <a:ext cx="914" cy="431"/>
            </a:xfrm>
            <a:prstGeom prst="rect">
              <a:avLst/>
            </a:prstGeom>
            <a:solidFill>
              <a:schemeClr val="bg1"/>
            </a:solidFill>
            <a:ln>
              <a:noFill/>
            </a:ln>
            <a:extLst/>
          </p:spPr>
          <p:txBody>
            <a:bodyPr anchor="ctr" anchorCtr="1"/>
            <a:lstStyle/>
            <a:p>
              <a:pPr fontAlgn="auto">
                <a:spcBef>
                  <a:spcPct val="20000"/>
                </a:spcBef>
                <a:spcAft>
                  <a:spcPts val="0"/>
                </a:spcAft>
                <a:defRPr/>
              </a:pPr>
              <a:r>
                <a:rPr lang="en-US" sz="1600">
                  <a:latin typeface="Franklin Gothic Demi" pitchFamily="34" charset="0"/>
                  <a:ea typeface="ＭＳ Ｐゴシック" charset="-128"/>
                  <a:cs typeface="+mn-cs"/>
                </a:rPr>
                <a:t>- 9%</a:t>
              </a:r>
            </a:p>
          </p:txBody>
        </p:sp>
        <p:sp>
          <p:nvSpPr>
            <p:cNvPr id="58377" name="Rectangle 6"/>
            <p:cNvSpPr>
              <a:spLocks noChangeArrowheads="1"/>
            </p:cNvSpPr>
            <p:nvPr/>
          </p:nvSpPr>
          <p:spPr bwMode="auto">
            <a:xfrm>
              <a:off x="2876" y="1499"/>
              <a:ext cx="913" cy="431"/>
            </a:xfrm>
            <a:prstGeom prst="rect">
              <a:avLst/>
            </a:prstGeom>
            <a:solidFill>
              <a:schemeClr val="bg1"/>
            </a:solidFill>
            <a:ln>
              <a:noFill/>
            </a:ln>
            <a:extLst/>
          </p:spPr>
          <p:txBody>
            <a:bodyPr anchor="ctr" anchorCtr="1"/>
            <a:lstStyle/>
            <a:p>
              <a:pPr fontAlgn="auto">
                <a:spcBef>
                  <a:spcPct val="20000"/>
                </a:spcBef>
                <a:spcAft>
                  <a:spcPts val="0"/>
                </a:spcAft>
                <a:defRPr/>
              </a:pPr>
              <a:r>
                <a:rPr lang="en-US" sz="1600">
                  <a:latin typeface="Franklin Gothic Demi" pitchFamily="34" charset="0"/>
                  <a:ea typeface="ＭＳ Ｐゴシック" charset="-128"/>
                  <a:cs typeface="+mn-cs"/>
                </a:rPr>
                <a:t>+ 1%</a:t>
              </a:r>
            </a:p>
          </p:txBody>
        </p:sp>
        <p:sp>
          <p:nvSpPr>
            <p:cNvPr id="58378" name="Rectangle 7"/>
            <p:cNvSpPr>
              <a:spLocks noChangeArrowheads="1"/>
            </p:cNvSpPr>
            <p:nvPr/>
          </p:nvSpPr>
          <p:spPr bwMode="auto">
            <a:xfrm>
              <a:off x="1963" y="1499"/>
              <a:ext cx="913" cy="431"/>
            </a:xfrm>
            <a:prstGeom prst="rect">
              <a:avLst/>
            </a:prstGeom>
            <a:solidFill>
              <a:schemeClr val="bg1"/>
            </a:solidFill>
            <a:ln>
              <a:noFill/>
            </a:ln>
            <a:extLst/>
          </p:spPr>
          <p:txBody>
            <a:bodyPr anchor="ctr" anchorCtr="1"/>
            <a:lstStyle/>
            <a:p>
              <a:pPr fontAlgn="auto">
                <a:spcBef>
                  <a:spcPct val="20000"/>
                </a:spcBef>
                <a:spcAft>
                  <a:spcPts val="0"/>
                </a:spcAft>
                <a:defRPr/>
              </a:pPr>
              <a:r>
                <a:rPr lang="en-US" sz="1600" dirty="0">
                  <a:latin typeface="Franklin Gothic Demi" pitchFamily="34" charset="0"/>
                  <a:ea typeface="ＭＳ Ｐゴシック" charset="-128"/>
                  <a:cs typeface="+mn-cs"/>
                </a:rPr>
                <a:t>- 18%</a:t>
              </a:r>
            </a:p>
          </p:txBody>
        </p:sp>
        <p:sp>
          <p:nvSpPr>
            <p:cNvPr id="58379" name="Rectangle 8"/>
            <p:cNvSpPr>
              <a:spLocks noChangeArrowheads="1"/>
            </p:cNvSpPr>
            <p:nvPr/>
          </p:nvSpPr>
          <p:spPr bwMode="auto">
            <a:xfrm>
              <a:off x="1133" y="1499"/>
              <a:ext cx="830" cy="431"/>
            </a:xfrm>
            <a:prstGeom prst="rect">
              <a:avLst/>
            </a:prstGeom>
            <a:solidFill>
              <a:schemeClr val="bg1"/>
            </a:solidFill>
            <a:ln>
              <a:noFill/>
            </a:ln>
            <a:extLst/>
          </p:spPr>
          <p:txBody>
            <a:bodyPr anchor="ctr" anchorCtr="1"/>
            <a:lstStyle/>
            <a:p>
              <a:pPr fontAlgn="auto">
                <a:spcBef>
                  <a:spcPct val="20000"/>
                </a:spcBef>
                <a:spcAft>
                  <a:spcPts val="0"/>
                </a:spcAft>
                <a:defRPr/>
              </a:pPr>
              <a:r>
                <a:rPr lang="en-US" sz="1600">
                  <a:latin typeface="Franklin Gothic Demi" pitchFamily="34" charset="0"/>
                  <a:ea typeface="ＭＳ Ｐゴシック" charset="-128"/>
                  <a:cs typeface="+mn-cs"/>
                </a:rPr>
                <a:t>- 13%</a:t>
              </a:r>
            </a:p>
          </p:txBody>
        </p:sp>
        <p:sp>
          <p:nvSpPr>
            <p:cNvPr id="58380" name="Rectangle 9"/>
            <p:cNvSpPr>
              <a:spLocks noChangeArrowheads="1"/>
            </p:cNvSpPr>
            <p:nvPr/>
          </p:nvSpPr>
          <p:spPr bwMode="auto">
            <a:xfrm>
              <a:off x="144" y="1499"/>
              <a:ext cx="989" cy="431"/>
            </a:xfrm>
            <a:prstGeom prst="rect">
              <a:avLst/>
            </a:prstGeom>
            <a:solidFill>
              <a:schemeClr val="bg1"/>
            </a:solidFill>
            <a:ln>
              <a:noFill/>
            </a:ln>
            <a:extLst/>
          </p:spPr>
          <p:txBody>
            <a:bodyPr anchor="ctr"/>
            <a:lstStyle/>
            <a:p>
              <a:pPr fontAlgn="auto">
                <a:spcBef>
                  <a:spcPct val="20000"/>
                </a:spcBef>
                <a:spcAft>
                  <a:spcPts val="0"/>
                </a:spcAft>
                <a:defRPr/>
              </a:pPr>
              <a:r>
                <a:rPr lang="en-US" sz="1600" dirty="0" err="1">
                  <a:latin typeface="Franklin Gothic Demi" pitchFamily="34" charset="0"/>
                  <a:ea typeface="ＭＳ Ｐゴシック" charset="-128"/>
                  <a:cs typeface="+mn-cs"/>
                </a:rPr>
                <a:t>Ezetimibe</a:t>
              </a:r>
              <a:endParaRPr lang="en-US" sz="1600" dirty="0">
                <a:latin typeface="Franklin Gothic Demi" pitchFamily="34" charset="0"/>
                <a:ea typeface="ＭＳ Ｐゴシック" charset="-128"/>
                <a:cs typeface="+mn-cs"/>
              </a:endParaRPr>
            </a:p>
          </p:txBody>
        </p:sp>
        <p:sp>
          <p:nvSpPr>
            <p:cNvPr id="73741" name="Rectangle 10"/>
            <p:cNvSpPr>
              <a:spLocks noChangeArrowheads="1"/>
            </p:cNvSpPr>
            <p:nvPr/>
          </p:nvSpPr>
          <p:spPr bwMode="auto">
            <a:xfrm>
              <a:off x="4703" y="1069"/>
              <a:ext cx="913" cy="430"/>
            </a:xfrm>
            <a:prstGeom prst="rect">
              <a:avLst/>
            </a:prstGeom>
            <a:solidFill>
              <a:schemeClr val="bg1"/>
            </a:solidFill>
            <a:ln w="9525">
              <a:noFill/>
              <a:miter lim="800000"/>
              <a:headEnd/>
              <a:tailEnd/>
            </a:ln>
          </p:spPr>
          <p:txBody>
            <a:bodyPr anchor="ctr" anchorCtr="1"/>
            <a:lstStyle/>
            <a:p>
              <a:pPr>
                <a:spcBef>
                  <a:spcPct val="20000"/>
                </a:spcBef>
              </a:pPr>
              <a:r>
                <a:rPr lang="en-US" sz="1600" dirty="0">
                  <a:latin typeface="Franklin Gothic Demi" pitchFamily="34" charset="0"/>
                </a:rPr>
                <a:t>Good</a:t>
              </a:r>
            </a:p>
          </p:txBody>
        </p:sp>
        <p:sp>
          <p:nvSpPr>
            <p:cNvPr id="73742" name="Rectangle 11"/>
            <p:cNvSpPr>
              <a:spLocks noChangeArrowheads="1"/>
            </p:cNvSpPr>
            <p:nvPr/>
          </p:nvSpPr>
          <p:spPr bwMode="auto">
            <a:xfrm>
              <a:off x="3789" y="1069"/>
              <a:ext cx="914" cy="430"/>
            </a:xfrm>
            <a:prstGeom prst="rect">
              <a:avLst/>
            </a:prstGeom>
            <a:solidFill>
              <a:schemeClr val="bg1"/>
            </a:solidFill>
            <a:ln w="9525">
              <a:noFill/>
              <a:miter lim="800000"/>
              <a:headEnd/>
              <a:tailEnd/>
            </a:ln>
          </p:spPr>
          <p:txBody>
            <a:bodyPr anchor="ctr" anchorCtr="1"/>
            <a:lstStyle/>
            <a:p>
              <a:pPr>
                <a:spcBef>
                  <a:spcPct val="20000"/>
                </a:spcBef>
              </a:pPr>
              <a:r>
                <a:rPr lang="en-US" sz="1600">
                  <a:latin typeface="Franklin Gothic Demi" pitchFamily="34" charset="0"/>
                </a:rPr>
                <a:t>- 14-29%</a:t>
              </a:r>
            </a:p>
          </p:txBody>
        </p:sp>
        <p:sp>
          <p:nvSpPr>
            <p:cNvPr id="73743" name="Rectangle 12"/>
            <p:cNvSpPr>
              <a:spLocks noChangeArrowheads="1"/>
            </p:cNvSpPr>
            <p:nvPr/>
          </p:nvSpPr>
          <p:spPr bwMode="auto">
            <a:xfrm>
              <a:off x="2876" y="1069"/>
              <a:ext cx="913" cy="430"/>
            </a:xfrm>
            <a:prstGeom prst="rect">
              <a:avLst/>
            </a:prstGeom>
            <a:solidFill>
              <a:schemeClr val="bg1"/>
            </a:solidFill>
            <a:ln w="9525">
              <a:noFill/>
              <a:miter lim="800000"/>
              <a:headEnd/>
              <a:tailEnd/>
            </a:ln>
          </p:spPr>
          <p:txBody>
            <a:bodyPr anchor="ctr" anchorCtr="1"/>
            <a:lstStyle/>
            <a:p>
              <a:pPr>
                <a:spcBef>
                  <a:spcPct val="20000"/>
                </a:spcBef>
              </a:pPr>
              <a:r>
                <a:rPr lang="en-US" sz="1600" dirty="0">
                  <a:latin typeface="Franklin Gothic Demi" pitchFamily="34" charset="0"/>
                </a:rPr>
                <a:t>+ 4-12%</a:t>
              </a:r>
            </a:p>
          </p:txBody>
        </p:sp>
        <p:sp>
          <p:nvSpPr>
            <p:cNvPr id="73744" name="Rectangle 13"/>
            <p:cNvSpPr>
              <a:spLocks noChangeArrowheads="1"/>
            </p:cNvSpPr>
            <p:nvPr/>
          </p:nvSpPr>
          <p:spPr bwMode="auto">
            <a:xfrm>
              <a:off x="1963" y="1069"/>
              <a:ext cx="913" cy="430"/>
            </a:xfrm>
            <a:prstGeom prst="rect">
              <a:avLst/>
            </a:prstGeom>
            <a:solidFill>
              <a:schemeClr val="bg1"/>
            </a:solidFill>
            <a:ln w="9525">
              <a:noFill/>
              <a:miter lim="800000"/>
              <a:headEnd/>
              <a:tailEnd/>
            </a:ln>
          </p:spPr>
          <p:txBody>
            <a:bodyPr anchor="ctr" anchorCtr="1"/>
            <a:lstStyle/>
            <a:p>
              <a:pPr>
                <a:spcBef>
                  <a:spcPct val="20000"/>
                </a:spcBef>
              </a:pPr>
              <a:r>
                <a:rPr lang="en-US" sz="1600">
                  <a:latin typeface="Franklin Gothic Demi" pitchFamily="34" charset="0"/>
                </a:rPr>
                <a:t>- 25-50%</a:t>
              </a:r>
            </a:p>
          </p:txBody>
        </p:sp>
        <p:sp>
          <p:nvSpPr>
            <p:cNvPr id="73745" name="Rectangle 14"/>
            <p:cNvSpPr>
              <a:spLocks noChangeArrowheads="1"/>
            </p:cNvSpPr>
            <p:nvPr/>
          </p:nvSpPr>
          <p:spPr bwMode="auto">
            <a:xfrm>
              <a:off x="1133" y="1069"/>
              <a:ext cx="830" cy="430"/>
            </a:xfrm>
            <a:prstGeom prst="rect">
              <a:avLst/>
            </a:prstGeom>
            <a:solidFill>
              <a:schemeClr val="bg1"/>
            </a:solidFill>
            <a:ln w="9525">
              <a:noFill/>
              <a:miter lim="800000"/>
              <a:headEnd/>
              <a:tailEnd/>
            </a:ln>
          </p:spPr>
          <p:txBody>
            <a:bodyPr anchor="ctr" anchorCtr="1"/>
            <a:lstStyle/>
            <a:p>
              <a:pPr>
                <a:spcBef>
                  <a:spcPct val="20000"/>
                </a:spcBef>
              </a:pPr>
              <a:r>
                <a:rPr lang="en-US" sz="1600">
                  <a:latin typeface="Franklin Gothic Demi" pitchFamily="34" charset="0"/>
                </a:rPr>
                <a:t>- 19-37%</a:t>
              </a:r>
            </a:p>
          </p:txBody>
        </p:sp>
        <p:sp>
          <p:nvSpPr>
            <p:cNvPr id="73746" name="Rectangle 15"/>
            <p:cNvSpPr>
              <a:spLocks noChangeArrowheads="1"/>
            </p:cNvSpPr>
            <p:nvPr/>
          </p:nvSpPr>
          <p:spPr bwMode="auto">
            <a:xfrm>
              <a:off x="144" y="1069"/>
              <a:ext cx="989" cy="430"/>
            </a:xfrm>
            <a:prstGeom prst="rect">
              <a:avLst/>
            </a:prstGeom>
            <a:solidFill>
              <a:schemeClr val="bg1"/>
            </a:solidFill>
            <a:ln w="9525">
              <a:noFill/>
              <a:miter lim="800000"/>
              <a:headEnd/>
              <a:tailEnd/>
            </a:ln>
          </p:spPr>
          <p:txBody>
            <a:bodyPr anchor="ctr"/>
            <a:lstStyle/>
            <a:p>
              <a:pPr>
                <a:spcBef>
                  <a:spcPct val="20000"/>
                </a:spcBef>
              </a:pPr>
              <a:r>
                <a:rPr lang="en-US" sz="1600" dirty="0" err="1" smtClean="0">
                  <a:latin typeface="Franklin Gothic Demi" pitchFamily="34" charset="0"/>
                </a:rPr>
                <a:t>Statins</a:t>
              </a:r>
              <a:endParaRPr lang="en-US" sz="1600" dirty="0">
                <a:latin typeface="Franklin Gothic Demi" pitchFamily="34" charset="0"/>
              </a:endParaRPr>
            </a:p>
          </p:txBody>
        </p:sp>
        <p:sp>
          <p:nvSpPr>
            <p:cNvPr id="73747" name="Rectangle 16"/>
            <p:cNvSpPr>
              <a:spLocks noChangeArrowheads="1"/>
            </p:cNvSpPr>
            <p:nvPr/>
          </p:nvSpPr>
          <p:spPr bwMode="auto">
            <a:xfrm>
              <a:off x="4703" y="2791"/>
              <a:ext cx="913" cy="425"/>
            </a:xfrm>
            <a:prstGeom prst="rect">
              <a:avLst/>
            </a:prstGeom>
            <a:solidFill>
              <a:schemeClr val="bg1"/>
            </a:solidFill>
            <a:ln w="9525">
              <a:noFill/>
              <a:miter lim="800000"/>
              <a:headEnd/>
              <a:tailEnd/>
            </a:ln>
          </p:spPr>
          <p:txBody>
            <a:bodyPr anchor="ctr" anchorCtr="1"/>
            <a:lstStyle/>
            <a:p>
              <a:pPr>
                <a:spcBef>
                  <a:spcPct val="20000"/>
                </a:spcBef>
              </a:pPr>
              <a:r>
                <a:rPr lang="en-US" sz="1600">
                  <a:latin typeface="Franklin Gothic Demi" pitchFamily="34" charset="0"/>
                </a:rPr>
                <a:t>Good</a:t>
              </a:r>
            </a:p>
          </p:txBody>
        </p:sp>
        <p:sp>
          <p:nvSpPr>
            <p:cNvPr id="73748" name="Rectangle 17"/>
            <p:cNvSpPr>
              <a:spLocks noChangeArrowheads="1"/>
            </p:cNvSpPr>
            <p:nvPr/>
          </p:nvSpPr>
          <p:spPr bwMode="auto">
            <a:xfrm>
              <a:off x="3789" y="2791"/>
              <a:ext cx="914" cy="425"/>
            </a:xfrm>
            <a:prstGeom prst="rect">
              <a:avLst/>
            </a:prstGeom>
            <a:solidFill>
              <a:schemeClr val="bg1"/>
            </a:solidFill>
            <a:ln w="9525">
              <a:noFill/>
              <a:miter lim="800000"/>
              <a:headEnd/>
              <a:tailEnd/>
            </a:ln>
          </p:spPr>
          <p:txBody>
            <a:bodyPr anchor="ctr" anchorCtr="1"/>
            <a:lstStyle/>
            <a:p>
              <a:pPr>
                <a:spcBef>
                  <a:spcPct val="20000"/>
                </a:spcBef>
              </a:pPr>
              <a:r>
                <a:rPr lang="en-US" sz="1600" dirty="0">
                  <a:latin typeface="Franklin Gothic Demi" pitchFamily="34" charset="0"/>
                </a:rPr>
                <a:t>- 30%</a:t>
              </a:r>
            </a:p>
          </p:txBody>
        </p:sp>
        <p:sp>
          <p:nvSpPr>
            <p:cNvPr id="73749" name="Rectangle 18"/>
            <p:cNvSpPr>
              <a:spLocks noChangeArrowheads="1"/>
            </p:cNvSpPr>
            <p:nvPr/>
          </p:nvSpPr>
          <p:spPr bwMode="auto">
            <a:xfrm>
              <a:off x="2876" y="2791"/>
              <a:ext cx="913" cy="425"/>
            </a:xfrm>
            <a:prstGeom prst="rect">
              <a:avLst/>
            </a:prstGeom>
            <a:solidFill>
              <a:schemeClr val="bg1"/>
            </a:solidFill>
            <a:ln w="9525">
              <a:noFill/>
              <a:miter lim="800000"/>
              <a:headEnd/>
              <a:tailEnd/>
            </a:ln>
          </p:spPr>
          <p:txBody>
            <a:bodyPr anchor="ctr" anchorCtr="1"/>
            <a:lstStyle/>
            <a:p>
              <a:pPr>
                <a:spcBef>
                  <a:spcPct val="20000"/>
                </a:spcBef>
              </a:pPr>
              <a:r>
                <a:rPr lang="en-US" sz="1600" dirty="0">
                  <a:latin typeface="Franklin Gothic Demi" pitchFamily="34" charset="0"/>
                </a:rPr>
                <a:t>+ 11-13%</a:t>
              </a:r>
            </a:p>
          </p:txBody>
        </p:sp>
        <p:sp>
          <p:nvSpPr>
            <p:cNvPr id="73750" name="Rectangle 19"/>
            <p:cNvSpPr>
              <a:spLocks noChangeArrowheads="1"/>
            </p:cNvSpPr>
            <p:nvPr/>
          </p:nvSpPr>
          <p:spPr bwMode="auto">
            <a:xfrm>
              <a:off x="1963" y="2791"/>
              <a:ext cx="913" cy="425"/>
            </a:xfrm>
            <a:prstGeom prst="rect">
              <a:avLst/>
            </a:prstGeom>
            <a:solidFill>
              <a:schemeClr val="bg1"/>
            </a:solidFill>
            <a:ln w="9525">
              <a:noFill/>
              <a:miter lim="800000"/>
              <a:headEnd/>
              <a:tailEnd/>
            </a:ln>
          </p:spPr>
          <p:txBody>
            <a:bodyPr anchor="ctr" anchorCtr="1"/>
            <a:lstStyle/>
            <a:p>
              <a:pPr>
                <a:spcBef>
                  <a:spcPct val="20000"/>
                </a:spcBef>
              </a:pPr>
              <a:r>
                <a:rPr lang="en-US" sz="1600" dirty="0">
                  <a:latin typeface="Franklin Gothic Demi" pitchFamily="34" charset="0"/>
                </a:rPr>
                <a:t>- 4-21%</a:t>
              </a:r>
            </a:p>
          </p:txBody>
        </p:sp>
        <p:sp>
          <p:nvSpPr>
            <p:cNvPr id="73751" name="Rectangle 20"/>
            <p:cNvSpPr>
              <a:spLocks noChangeArrowheads="1"/>
            </p:cNvSpPr>
            <p:nvPr/>
          </p:nvSpPr>
          <p:spPr bwMode="auto">
            <a:xfrm>
              <a:off x="1133" y="2791"/>
              <a:ext cx="830" cy="425"/>
            </a:xfrm>
            <a:prstGeom prst="rect">
              <a:avLst/>
            </a:prstGeom>
            <a:solidFill>
              <a:schemeClr val="bg1"/>
            </a:solidFill>
            <a:ln w="9525">
              <a:noFill/>
              <a:miter lim="800000"/>
              <a:headEnd/>
              <a:tailEnd/>
            </a:ln>
          </p:spPr>
          <p:txBody>
            <a:bodyPr anchor="ctr" anchorCtr="1"/>
            <a:lstStyle/>
            <a:p>
              <a:pPr>
                <a:spcBef>
                  <a:spcPct val="20000"/>
                </a:spcBef>
              </a:pPr>
              <a:r>
                <a:rPr lang="en-US" sz="1600" dirty="0">
                  <a:latin typeface="Franklin Gothic Demi" pitchFamily="34" charset="0"/>
                </a:rPr>
                <a:t>- 19%</a:t>
              </a:r>
            </a:p>
          </p:txBody>
        </p:sp>
        <p:sp>
          <p:nvSpPr>
            <p:cNvPr id="73752" name="Rectangle 21"/>
            <p:cNvSpPr>
              <a:spLocks noChangeArrowheads="1"/>
            </p:cNvSpPr>
            <p:nvPr/>
          </p:nvSpPr>
          <p:spPr bwMode="auto">
            <a:xfrm>
              <a:off x="144" y="2791"/>
              <a:ext cx="989" cy="425"/>
            </a:xfrm>
            <a:prstGeom prst="rect">
              <a:avLst/>
            </a:prstGeom>
            <a:solidFill>
              <a:schemeClr val="bg1"/>
            </a:solidFill>
            <a:ln w="9525">
              <a:noFill/>
              <a:miter lim="800000"/>
              <a:headEnd/>
              <a:tailEnd/>
            </a:ln>
          </p:spPr>
          <p:txBody>
            <a:bodyPr anchor="ctr"/>
            <a:lstStyle/>
            <a:p>
              <a:pPr>
                <a:spcBef>
                  <a:spcPct val="20000"/>
                </a:spcBef>
              </a:pPr>
              <a:r>
                <a:rPr lang="en-US" sz="1600">
                  <a:latin typeface="Franklin Gothic Demi" pitchFamily="34" charset="0"/>
                </a:rPr>
                <a:t>Fibrates</a:t>
              </a:r>
            </a:p>
          </p:txBody>
        </p:sp>
        <p:sp>
          <p:nvSpPr>
            <p:cNvPr id="73753" name="Rectangle 22"/>
            <p:cNvSpPr>
              <a:spLocks noChangeArrowheads="1"/>
            </p:cNvSpPr>
            <p:nvPr/>
          </p:nvSpPr>
          <p:spPr bwMode="auto">
            <a:xfrm>
              <a:off x="4703" y="2361"/>
              <a:ext cx="913" cy="430"/>
            </a:xfrm>
            <a:prstGeom prst="rect">
              <a:avLst/>
            </a:prstGeom>
            <a:solidFill>
              <a:schemeClr val="bg1"/>
            </a:solidFill>
            <a:ln w="9525">
              <a:noFill/>
              <a:miter lim="800000"/>
              <a:headEnd/>
              <a:tailEnd/>
            </a:ln>
          </p:spPr>
          <p:txBody>
            <a:bodyPr anchor="ctr" anchorCtr="1"/>
            <a:lstStyle/>
            <a:p>
              <a:pPr>
                <a:spcBef>
                  <a:spcPct val="20000"/>
                </a:spcBef>
              </a:pPr>
              <a:r>
                <a:rPr lang="en-US" sz="1600" dirty="0">
                  <a:latin typeface="Franklin Gothic Demi" pitchFamily="34" charset="0"/>
                </a:rPr>
                <a:t>Reasonable to Poor</a:t>
              </a:r>
            </a:p>
          </p:txBody>
        </p:sp>
        <p:sp>
          <p:nvSpPr>
            <p:cNvPr id="73754" name="Rectangle 23"/>
            <p:cNvSpPr>
              <a:spLocks noChangeArrowheads="1"/>
            </p:cNvSpPr>
            <p:nvPr/>
          </p:nvSpPr>
          <p:spPr bwMode="auto">
            <a:xfrm>
              <a:off x="3789" y="2361"/>
              <a:ext cx="914" cy="430"/>
            </a:xfrm>
            <a:prstGeom prst="rect">
              <a:avLst/>
            </a:prstGeom>
            <a:solidFill>
              <a:schemeClr val="bg1"/>
            </a:solidFill>
            <a:ln w="9525">
              <a:noFill/>
              <a:miter lim="800000"/>
              <a:headEnd/>
              <a:tailEnd/>
            </a:ln>
          </p:spPr>
          <p:txBody>
            <a:bodyPr anchor="ctr" anchorCtr="1"/>
            <a:lstStyle/>
            <a:p>
              <a:pPr>
                <a:spcBef>
                  <a:spcPct val="20000"/>
                </a:spcBef>
              </a:pPr>
              <a:r>
                <a:rPr lang="en-US" sz="1600">
                  <a:latin typeface="Franklin Gothic Demi" pitchFamily="34" charset="0"/>
                </a:rPr>
                <a:t>- 30-70%</a:t>
              </a:r>
            </a:p>
          </p:txBody>
        </p:sp>
        <p:sp>
          <p:nvSpPr>
            <p:cNvPr id="73755" name="Rectangle 24"/>
            <p:cNvSpPr>
              <a:spLocks noChangeArrowheads="1"/>
            </p:cNvSpPr>
            <p:nvPr/>
          </p:nvSpPr>
          <p:spPr bwMode="auto">
            <a:xfrm>
              <a:off x="2876" y="2361"/>
              <a:ext cx="913" cy="430"/>
            </a:xfrm>
            <a:prstGeom prst="rect">
              <a:avLst/>
            </a:prstGeom>
            <a:solidFill>
              <a:schemeClr val="bg1"/>
            </a:solidFill>
            <a:ln w="9525">
              <a:noFill/>
              <a:miter lim="800000"/>
              <a:headEnd/>
              <a:tailEnd/>
            </a:ln>
          </p:spPr>
          <p:txBody>
            <a:bodyPr anchor="ctr" anchorCtr="1"/>
            <a:lstStyle/>
            <a:p>
              <a:pPr>
                <a:spcBef>
                  <a:spcPct val="20000"/>
                </a:spcBef>
              </a:pPr>
              <a:r>
                <a:rPr lang="en-US" sz="1600" dirty="0">
                  <a:latin typeface="Franklin Gothic Demi" pitchFamily="34" charset="0"/>
                </a:rPr>
                <a:t>+ 14-35%</a:t>
              </a:r>
            </a:p>
          </p:txBody>
        </p:sp>
        <p:sp>
          <p:nvSpPr>
            <p:cNvPr id="73756" name="Rectangle 25"/>
            <p:cNvSpPr>
              <a:spLocks noChangeArrowheads="1"/>
            </p:cNvSpPr>
            <p:nvPr/>
          </p:nvSpPr>
          <p:spPr bwMode="auto">
            <a:xfrm>
              <a:off x="1963" y="2361"/>
              <a:ext cx="913" cy="430"/>
            </a:xfrm>
            <a:prstGeom prst="rect">
              <a:avLst/>
            </a:prstGeom>
            <a:solidFill>
              <a:schemeClr val="bg1"/>
            </a:solidFill>
            <a:ln w="9525">
              <a:noFill/>
              <a:miter lim="800000"/>
              <a:headEnd/>
              <a:tailEnd/>
            </a:ln>
          </p:spPr>
          <p:txBody>
            <a:bodyPr anchor="ctr" anchorCtr="1"/>
            <a:lstStyle/>
            <a:p>
              <a:pPr>
                <a:spcBef>
                  <a:spcPct val="20000"/>
                </a:spcBef>
              </a:pPr>
              <a:r>
                <a:rPr lang="en-US" sz="1600" dirty="0">
                  <a:latin typeface="Franklin Gothic Demi" pitchFamily="34" charset="0"/>
                </a:rPr>
                <a:t>- 10-20%</a:t>
              </a:r>
            </a:p>
          </p:txBody>
        </p:sp>
        <p:sp>
          <p:nvSpPr>
            <p:cNvPr id="73757" name="Rectangle 26"/>
            <p:cNvSpPr>
              <a:spLocks noChangeArrowheads="1"/>
            </p:cNvSpPr>
            <p:nvPr/>
          </p:nvSpPr>
          <p:spPr bwMode="auto">
            <a:xfrm>
              <a:off x="1133" y="2361"/>
              <a:ext cx="830" cy="430"/>
            </a:xfrm>
            <a:prstGeom prst="rect">
              <a:avLst/>
            </a:prstGeom>
            <a:solidFill>
              <a:schemeClr val="bg1"/>
            </a:solidFill>
            <a:ln w="9525">
              <a:noFill/>
              <a:miter lim="800000"/>
              <a:headEnd/>
              <a:tailEnd/>
            </a:ln>
          </p:spPr>
          <p:txBody>
            <a:bodyPr anchor="ctr" anchorCtr="1"/>
            <a:lstStyle/>
            <a:p>
              <a:pPr>
                <a:spcBef>
                  <a:spcPct val="20000"/>
                </a:spcBef>
              </a:pPr>
              <a:r>
                <a:rPr lang="en-US" sz="1600">
                  <a:latin typeface="Franklin Gothic Demi" pitchFamily="34" charset="0"/>
                </a:rPr>
                <a:t>- 10-20%</a:t>
              </a:r>
            </a:p>
          </p:txBody>
        </p:sp>
        <p:sp>
          <p:nvSpPr>
            <p:cNvPr id="73758" name="Rectangle 27"/>
            <p:cNvSpPr>
              <a:spLocks noChangeArrowheads="1"/>
            </p:cNvSpPr>
            <p:nvPr/>
          </p:nvSpPr>
          <p:spPr bwMode="auto">
            <a:xfrm>
              <a:off x="144" y="2361"/>
              <a:ext cx="989" cy="430"/>
            </a:xfrm>
            <a:prstGeom prst="rect">
              <a:avLst/>
            </a:prstGeom>
            <a:solidFill>
              <a:schemeClr val="bg1"/>
            </a:solidFill>
            <a:ln w="9525">
              <a:noFill/>
              <a:miter lim="800000"/>
              <a:headEnd/>
              <a:tailEnd/>
            </a:ln>
          </p:spPr>
          <p:txBody>
            <a:bodyPr anchor="ctr"/>
            <a:lstStyle/>
            <a:p>
              <a:pPr>
                <a:spcBef>
                  <a:spcPct val="20000"/>
                </a:spcBef>
              </a:pPr>
              <a:r>
                <a:rPr lang="en-US" sz="1600">
                  <a:latin typeface="Franklin Gothic Demi" pitchFamily="34" charset="0"/>
                </a:rPr>
                <a:t>Nicotinic acid</a:t>
              </a:r>
            </a:p>
          </p:txBody>
        </p:sp>
        <p:sp>
          <p:nvSpPr>
            <p:cNvPr id="73759" name="Rectangle 28"/>
            <p:cNvSpPr>
              <a:spLocks noChangeArrowheads="1"/>
            </p:cNvSpPr>
            <p:nvPr/>
          </p:nvSpPr>
          <p:spPr bwMode="auto">
            <a:xfrm>
              <a:off x="4703" y="1930"/>
              <a:ext cx="913" cy="431"/>
            </a:xfrm>
            <a:prstGeom prst="rect">
              <a:avLst/>
            </a:prstGeom>
            <a:solidFill>
              <a:schemeClr val="bg1"/>
            </a:solidFill>
            <a:ln w="9525">
              <a:noFill/>
              <a:miter lim="800000"/>
              <a:headEnd/>
              <a:tailEnd/>
            </a:ln>
          </p:spPr>
          <p:txBody>
            <a:bodyPr anchor="ctr" anchorCtr="1"/>
            <a:lstStyle/>
            <a:p>
              <a:pPr>
                <a:spcBef>
                  <a:spcPct val="20000"/>
                </a:spcBef>
              </a:pPr>
              <a:r>
                <a:rPr lang="en-US" sz="1600">
                  <a:latin typeface="Franklin Gothic Demi" pitchFamily="34" charset="0"/>
                </a:rPr>
                <a:t>Poor</a:t>
              </a:r>
            </a:p>
          </p:txBody>
        </p:sp>
        <p:sp>
          <p:nvSpPr>
            <p:cNvPr id="73760" name="Rectangle 29"/>
            <p:cNvSpPr>
              <a:spLocks noChangeArrowheads="1"/>
            </p:cNvSpPr>
            <p:nvPr/>
          </p:nvSpPr>
          <p:spPr bwMode="auto">
            <a:xfrm>
              <a:off x="3789" y="1930"/>
              <a:ext cx="914" cy="431"/>
            </a:xfrm>
            <a:prstGeom prst="rect">
              <a:avLst/>
            </a:prstGeom>
            <a:solidFill>
              <a:schemeClr val="bg1"/>
            </a:solidFill>
            <a:ln w="9525">
              <a:noFill/>
              <a:miter lim="800000"/>
              <a:headEnd/>
              <a:tailEnd/>
            </a:ln>
          </p:spPr>
          <p:txBody>
            <a:bodyPr anchor="ctr" anchorCtr="1"/>
            <a:lstStyle/>
            <a:p>
              <a:pPr>
                <a:spcBef>
                  <a:spcPct val="20000"/>
                </a:spcBef>
              </a:pPr>
              <a:r>
                <a:rPr lang="en-US" sz="1600" dirty="0">
                  <a:latin typeface="Franklin Gothic Demi" pitchFamily="34" charset="0"/>
                </a:rPr>
                <a:t>Neutral or ­</a:t>
              </a:r>
            </a:p>
          </p:txBody>
        </p:sp>
        <p:sp>
          <p:nvSpPr>
            <p:cNvPr id="73761" name="Rectangle 30"/>
            <p:cNvSpPr>
              <a:spLocks noChangeArrowheads="1"/>
            </p:cNvSpPr>
            <p:nvPr/>
          </p:nvSpPr>
          <p:spPr bwMode="auto">
            <a:xfrm>
              <a:off x="2876" y="1930"/>
              <a:ext cx="913" cy="431"/>
            </a:xfrm>
            <a:prstGeom prst="rect">
              <a:avLst/>
            </a:prstGeom>
            <a:solidFill>
              <a:schemeClr val="bg1"/>
            </a:solidFill>
            <a:ln w="9525">
              <a:noFill/>
              <a:miter lim="800000"/>
              <a:headEnd/>
              <a:tailEnd/>
            </a:ln>
          </p:spPr>
          <p:txBody>
            <a:bodyPr anchor="ctr" anchorCtr="1"/>
            <a:lstStyle/>
            <a:p>
              <a:pPr>
                <a:spcBef>
                  <a:spcPct val="20000"/>
                </a:spcBef>
              </a:pPr>
              <a:r>
                <a:rPr lang="en-US" sz="1600" dirty="0">
                  <a:latin typeface="Franklin Gothic Demi" pitchFamily="34" charset="0"/>
                </a:rPr>
                <a:t>+ 3%</a:t>
              </a:r>
            </a:p>
          </p:txBody>
        </p:sp>
        <p:sp>
          <p:nvSpPr>
            <p:cNvPr id="73762" name="Rectangle 31"/>
            <p:cNvSpPr>
              <a:spLocks noChangeArrowheads="1"/>
            </p:cNvSpPr>
            <p:nvPr/>
          </p:nvSpPr>
          <p:spPr bwMode="auto">
            <a:xfrm>
              <a:off x="1963" y="1930"/>
              <a:ext cx="913" cy="431"/>
            </a:xfrm>
            <a:prstGeom prst="rect">
              <a:avLst/>
            </a:prstGeom>
            <a:solidFill>
              <a:schemeClr val="bg1"/>
            </a:solidFill>
            <a:ln w="9525">
              <a:noFill/>
              <a:miter lim="800000"/>
              <a:headEnd/>
              <a:tailEnd/>
            </a:ln>
          </p:spPr>
          <p:txBody>
            <a:bodyPr anchor="ctr" anchorCtr="1"/>
            <a:lstStyle/>
            <a:p>
              <a:pPr>
                <a:spcBef>
                  <a:spcPct val="20000"/>
                </a:spcBef>
              </a:pPr>
              <a:r>
                <a:rPr lang="en-US" sz="1600">
                  <a:latin typeface="Franklin Gothic Demi" pitchFamily="34" charset="0"/>
                </a:rPr>
                <a:t>- 10-18%</a:t>
              </a:r>
            </a:p>
          </p:txBody>
        </p:sp>
        <p:sp>
          <p:nvSpPr>
            <p:cNvPr id="73763" name="Rectangle 32"/>
            <p:cNvSpPr>
              <a:spLocks noChangeArrowheads="1"/>
            </p:cNvSpPr>
            <p:nvPr/>
          </p:nvSpPr>
          <p:spPr bwMode="auto">
            <a:xfrm>
              <a:off x="1133" y="1930"/>
              <a:ext cx="830" cy="431"/>
            </a:xfrm>
            <a:prstGeom prst="rect">
              <a:avLst/>
            </a:prstGeom>
            <a:solidFill>
              <a:schemeClr val="bg1"/>
            </a:solidFill>
            <a:ln w="9525">
              <a:solidFill>
                <a:schemeClr val="accent1"/>
              </a:solidFill>
              <a:miter lim="800000"/>
              <a:headEnd/>
              <a:tailEnd/>
            </a:ln>
          </p:spPr>
          <p:txBody>
            <a:bodyPr anchor="ctr" anchorCtr="1"/>
            <a:lstStyle/>
            <a:p>
              <a:pPr>
                <a:spcBef>
                  <a:spcPct val="20000"/>
                </a:spcBef>
              </a:pPr>
              <a:r>
                <a:rPr lang="en-US" sz="1600" dirty="0">
                  <a:latin typeface="Franklin Gothic Demi" pitchFamily="34" charset="0"/>
                </a:rPr>
                <a:t>- 7-10%</a:t>
              </a:r>
            </a:p>
          </p:txBody>
        </p:sp>
        <p:sp>
          <p:nvSpPr>
            <p:cNvPr id="73764" name="Rectangle 33"/>
            <p:cNvSpPr>
              <a:spLocks noChangeArrowheads="1"/>
            </p:cNvSpPr>
            <p:nvPr/>
          </p:nvSpPr>
          <p:spPr bwMode="auto">
            <a:xfrm>
              <a:off x="144" y="1930"/>
              <a:ext cx="989" cy="431"/>
            </a:xfrm>
            <a:prstGeom prst="rect">
              <a:avLst/>
            </a:prstGeom>
            <a:solidFill>
              <a:schemeClr val="bg1"/>
            </a:solidFill>
            <a:ln w="9525">
              <a:noFill/>
              <a:miter lim="800000"/>
              <a:headEnd/>
              <a:tailEnd/>
            </a:ln>
          </p:spPr>
          <p:txBody>
            <a:bodyPr anchor="ctr"/>
            <a:lstStyle/>
            <a:p>
              <a:pPr>
                <a:spcBef>
                  <a:spcPct val="20000"/>
                </a:spcBef>
              </a:pPr>
              <a:r>
                <a:rPr lang="en-US" sz="1600" dirty="0">
                  <a:latin typeface="Franklin Gothic Demi" pitchFamily="34" charset="0"/>
                </a:rPr>
                <a:t>Bile acid </a:t>
              </a:r>
              <a:r>
                <a:rPr lang="en-US" sz="1600" dirty="0" err="1">
                  <a:latin typeface="Franklin Gothic Demi" pitchFamily="34" charset="0"/>
                </a:rPr>
                <a:t>sequestrants</a:t>
              </a:r>
              <a:endParaRPr lang="en-US" sz="1600" dirty="0">
                <a:latin typeface="Franklin Gothic Demi" pitchFamily="34" charset="0"/>
              </a:endParaRPr>
            </a:p>
          </p:txBody>
        </p:sp>
        <p:sp>
          <p:nvSpPr>
            <p:cNvPr id="73765" name="Rectangle 34"/>
            <p:cNvSpPr>
              <a:spLocks noChangeArrowheads="1"/>
            </p:cNvSpPr>
            <p:nvPr/>
          </p:nvSpPr>
          <p:spPr bwMode="auto">
            <a:xfrm>
              <a:off x="4703" y="624"/>
              <a:ext cx="913" cy="445"/>
            </a:xfrm>
            <a:prstGeom prst="rect">
              <a:avLst/>
            </a:prstGeom>
            <a:noFill/>
            <a:ln w="9525">
              <a:noFill/>
              <a:miter lim="800000"/>
              <a:headEnd/>
              <a:tailEnd/>
            </a:ln>
          </p:spPr>
          <p:txBody>
            <a:bodyPr anchor="ctr" anchorCtr="1"/>
            <a:lstStyle/>
            <a:p>
              <a:pPr>
                <a:spcBef>
                  <a:spcPct val="20000"/>
                </a:spcBef>
              </a:pPr>
              <a:r>
                <a:rPr lang="en-US" sz="1600">
                  <a:latin typeface="Franklin Gothic Demi" pitchFamily="34" charset="0"/>
                </a:rPr>
                <a:t>Patient tolerability</a:t>
              </a:r>
            </a:p>
          </p:txBody>
        </p:sp>
        <p:sp>
          <p:nvSpPr>
            <p:cNvPr id="73766" name="Rectangle 35"/>
            <p:cNvSpPr>
              <a:spLocks noChangeArrowheads="1"/>
            </p:cNvSpPr>
            <p:nvPr/>
          </p:nvSpPr>
          <p:spPr bwMode="auto">
            <a:xfrm>
              <a:off x="3789" y="624"/>
              <a:ext cx="914" cy="445"/>
            </a:xfrm>
            <a:prstGeom prst="rect">
              <a:avLst/>
            </a:prstGeom>
            <a:noFill/>
            <a:ln w="9525">
              <a:noFill/>
              <a:miter lim="800000"/>
              <a:headEnd/>
              <a:tailEnd/>
            </a:ln>
          </p:spPr>
          <p:txBody>
            <a:bodyPr anchor="ctr" anchorCtr="1"/>
            <a:lstStyle/>
            <a:p>
              <a:pPr>
                <a:spcBef>
                  <a:spcPct val="20000"/>
                </a:spcBef>
              </a:pPr>
              <a:r>
                <a:rPr lang="en-US" sz="1600">
                  <a:latin typeface="Franklin Gothic Demi" pitchFamily="34" charset="0"/>
                </a:rPr>
                <a:t>TG</a:t>
              </a:r>
            </a:p>
          </p:txBody>
        </p:sp>
        <p:sp>
          <p:nvSpPr>
            <p:cNvPr id="73767" name="Rectangle 36"/>
            <p:cNvSpPr>
              <a:spLocks noChangeArrowheads="1"/>
            </p:cNvSpPr>
            <p:nvPr/>
          </p:nvSpPr>
          <p:spPr bwMode="auto">
            <a:xfrm>
              <a:off x="2876" y="624"/>
              <a:ext cx="913" cy="445"/>
            </a:xfrm>
            <a:prstGeom prst="rect">
              <a:avLst/>
            </a:prstGeom>
            <a:noFill/>
            <a:ln w="9525">
              <a:noFill/>
              <a:miter lim="800000"/>
              <a:headEnd/>
              <a:tailEnd/>
            </a:ln>
          </p:spPr>
          <p:txBody>
            <a:bodyPr anchor="ctr" anchorCtr="1"/>
            <a:lstStyle/>
            <a:p>
              <a:pPr>
                <a:spcBef>
                  <a:spcPct val="20000"/>
                </a:spcBef>
              </a:pPr>
              <a:r>
                <a:rPr lang="en-US" sz="1600">
                  <a:latin typeface="Franklin Gothic Demi" pitchFamily="34" charset="0"/>
                </a:rPr>
                <a:t>HDL-C</a:t>
              </a:r>
            </a:p>
          </p:txBody>
        </p:sp>
        <p:sp>
          <p:nvSpPr>
            <p:cNvPr id="73768" name="Rectangle 37"/>
            <p:cNvSpPr>
              <a:spLocks noChangeArrowheads="1"/>
            </p:cNvSpPr>
            <p:nvPr/>
          </p:nvSpPr>
          <p:spPr bwMode="auto">
            <a:xfrm>
              <a:off x="1963" y="624"/>
              <a:ext cx="913" cy="445"/>
            </a:xfrm>
            <a:prstGeom prst="rect">
              <a:avLst/>
            </a:prstGeom>
            <a:noFill/>
            <a:ln w="9525">
              <a:noFill/>
              <a:miter lim="800000"/>
              <a:headEnd/>
              <a:tailEnd/>
            </a:ln>
          </p:spPr>
          <p:txBody>
            <a:bodyPr anchor="ctr" anchorCtr="1"/>
            <a:lstStyle/>
            <a:p>
              <a:pPr>
                <a:spcBef>
                  <a:spcPct val="20000"/>
                </a:spcBef>
              </a:pPr>
              <a:r>
                <a:rPr lang="en-US" sz="1600">
                  <a:latin typeface="Franklin Gothic Demi" pitchFamily="34" charset="0"/>
                </a:rPr>
                <a:t>LDL-C</a:t>
              </a:r>
            </a:p>
          </p:txBody>
        </p:sp>
        <p:sp>
          <p:nvSpPr>
            <p:cNvPr id="73769" name="Rectangle 38"/>
            <p:cNvSpPr>
              <a:spLocks noChangeArrowheads="1"/>
            </p:cNvSpPr>
            <p:nvPr/>
          </p:nvSpPr>
          <p:spPr bwMode="auto">
            <a:xfrm>
              <a:off x="1133" y="624"/>
              <a:ext cx="830" cy="445"/>
            </a:xfrm>
            <a:prstGeom prst="rect">
              <a:avLst/>
            </a:prstGeom>
            <a:noFill/>
            <a:ln w="9525">
              <a:noFill/>
              <a:miter lim="800000"/>
              <a:headEnd/>
              <a:tailEnd/>
            </a:ln>
          </p:spPr>
          <p:txBody>
            <a:bodyPr anchor="ctr" anchorCtr="1"/>
            <a:lstStyle/>
            <a:p>
              <a:pPr>
                <a:spcBef>
                  <a:spcPct val="20000"/>
                </a:spcBef>
              </a:pPr>
              <a:r>
                <a:rPr lang="en-US" sz="1600">
                  <a:latin typeface="Franklin Gothic Demi" pitchFamily="34" charset="0"/>
                </a:rPr>
                <a:t>TC</a:t>
              </a:r>
            </a:p>
          </p:txBody>
        </p:sp>
        <p:sp>
          <p:nvSpPr>
            <p:cNvPr id="73770" name="Rectangle 39"/>
            <p:cNvSpPr>
              <a:spLocks noChangeArrowheads="1"/>
            </p:cNvSpPr>
            <p:nvPr/>
          </p:nvSpPr>
          <p:spPr bwMode="auto">
            <a:xfrm>
              <a:off x="144" y="624"/>
              <a:ext cx="989" cy="445"/>
            </a:xfrm>
            <a:prstGeom prst="rect">
              <a:avLst/>
            </a:prstGeom>
            <a:noFill/>
            <a:ln w="9525">
              <a:noFill/>
              <a:miter lim="800000"/>
              <a:headEnd/>
              <a:tailEnd/>
            </a:ln>
          </p:spPr>
          <p:txBody>
            <a:bodyPr anchor="ctr"/>
            <a:lstStyle/>
            <a:p>
              <a:pPr>
                <a:spcBef>
                  <a:spcPct val="20000"/>
                </a:spcBef>
              </a:pPr>
              <a:r>
                <a:rPr lang="en-US" sz="1600">
                  <a:latin typeface="Franklin Gothic Demi" pitchFamily="34" charset="0"/>
                </a:rPr>
                <a:t>Therapy</a:t>
              </a:r>
            </a:p>
          </p:txBody>
        </p:sp>
        <p:sp>
          <p:nvSpPr>
            <p:cNvPr id="73771" name="Line 40"/>
            <p:cNvSpPr>
              <a:spLocks noChangeShapeType="1"/>
            </p:cNvSpPr>
            <p:nvPr/>
          </p:nvSpPr>
          <p:spPr bwMode="auto">
            <a:xfrm>
              <a:off x="144" y="1069"/>
              <a:ext cx="5472" cy="0"/>
            </a:xfrm>
            <a:prstGeom prst="line">
              <a:avLst/>
            </a:prstGeom>
            <a:noFill/>
            <a:ln w="12700">
              <a:solidFill>
                <a:schemeClr val="tx1"/>
              </a:solidFill>
              <a:round/>
              <a:headEnd/>
              <a:tailEnd/>
            </a:ln>
          </p:spPr>
          <p:txBody>
            <a:bodyPr/>
            <a:lstStyle/>
            <a:p>
              <a:endParaRPr lang="en-US"/>
            </a:p>
          </p:txBody>
        </p:sp>
        <p:sp>
          <p:nvSpPr>
            <p:cNvPr id="73772" name="Line 41"/>
            <p:cNvSpPr>
              <a:spLocks noChangeShapeType="1"/>
            </p:cNvSpPr>
            <p:nvPr/>
          </p:nvSpPr>
          <p:spPr bwMode="auto">
            <a:xfrm>
              <a:off x="144" y="2361"/>
              <a:ext cx="5472" cy="0"/>
            </a:xfrm>
            <a:prstGeom prst="line">
              <a:avLst/>
            </a:prstGeom>
            <a:noFill/>
            <a:ln w="12700">
              <a:solidFill>
                <a:schemeClr val="tx1"/>
              </a:solidFill>
              <a:round/>
              <a:headEnd/>
              <a:tailEnd/>
            </a:ln>
          </p:spPr>
          <p:txBody>
            <a:bodyPr/>
            <a:lstStyle/>
            <a:p>
              <a:endParaRPr lang="en-US"/>
            </a:p>
          </p:txBody>
        </p:sp>
        <p:sp>
          <p:nvSpPr>
            <p:cNvPr id="73773" name="Line 42"/>
            <p:cNvSpPr>
              <a:spLocks noChangeShapeType="1"/>
            </p:cNvSpPr>
            <p:nvPr/>
          </p:nvSpPr>
          <p:spPr bwMode="auto">
            <a:xfrm>
              <a:off x="144" y="2791"/>
              <a:ext cx="5472" cy="0"/>
            </a:xfrm>
            <a:prstGeom prst="line">
              <a:avLst/>
            </a:prstGeom>
            <a:noFill/>
            <a:ln w="12700">
              <a:solidFill>
                <a:schemeClr val="tx1"/>
              </a:solidFill>
              <a:round/>
              <a:headEnd/>
              <a:tailEnd/>
            </a:ln>
          </p:spPr>
          <p:txBody>
            <a:bodyPr/>
            <a:lstStyle/>
            <a:p>
              <a:endParaRPr lang="en-US"/>
            </a:p>
          </p:txBody>
        </p:sp>
        <p:sp>
          <p:nvSpPr>
            <p:cNvPr id="73774" name="Line 43"/>
            <p:cNvSpPr>
              <a:spLocks noChangeShapeType="1"/>
            </p:cNvSpPr>
            <p:nvPr/>
          </p:nvSpPr>
          <p:spPr bwMode="auto">
            <a:xfrm>
              <a:off x="1133" y="624"/>
              <a:ext cx="0" cy="2592"/>
            </a:xfrm>
            <a:prstGeom prst="line">
              <a:avLst/>
            </a:prstGeom>
            <a:noFill/>
            <a:ln w="12700">
              <a:solidFill>
                <a:schemeClr val="tx1"/>
              </a:solidFill>
              <a:round/>
              <a:headEnd/>
              <a:tailEnd/>
            </a:ln>
          </p:spPr>
          <p:txBody>
            <a:bodyPr/>
            <a:lstStyle/>
            <a:p>
              <a:endParaRPr lang="en-US"/>
            </a:p>
          </p:txBody>
        </p:sp>
        <p:sp>
          <p:nvSpPr>
            <p:cNvPr id="73775" name="Line 44"/>
            <p:cNvSpPr>
              <a:spLocks noChangeShapeType="1"/>
            </p:cNvSpPr>
            <p:nvPr/>
          </p:nvSpPr>
          <p:spPr bwMode="auto">
            <a:xfrm>
              <a:off x="1963" y="624"/>
              <a:ext cx="0" cy="2592"/>
            </a:xfrm>
            <a:prstGeom prst="line">
              <a:avLst/>
            </a:prstGeom>
            <a:noFill/>
            <a:ln w="12700">
              <a:solidFill>
                <a:schemeClr val="tx1"/>
              </a:solidFill>
              <a:round/>
              <a:headEnd/>
              <a:tailEnd/>
            </a:ln>
          </p:spPr>
          <p:txBody>
            <a:bodyPr/>
            <a:lstStyle/>
            <a:p>
              <a:endParaRPr lang="en-US"/>
            </a:p>
          </p:txBody>
        </p:sp>
        <p:sp>
          <p:nvSpPr>
            <p:cNvPr id="73776" name="Line 45"/>
            <p:cNvSpPr>
              <a:spLocks noChangeShapeType="1"/>
            </p:cNvSpPr>
            <p:nvPr/>
          </p:nvSpPr>
          <p:spPr bwMode="auto">
            <a:xfrm>
              <a:off x="2876" y="624"/>
              <a:ext cx="0" cy="2592"/>
            </a:xfrm>
            <a:prstGeom prst="line">
              <a:avLst/>
            </a:prstGeom>
            <a:noFill/>
            <a:ln w="12700">
              <a:solidFill>
                <a:schemeClr val="tx1"/>
              </a:solidFill>
              <a:round/>
              <a:headEnd/>
              <a:tailEnd/>
            </a:ln>
          </p:spPr>
          <p:txBody>
            <a:bodyPr/>
            <a:lstStyle/>
            <a:p>
              <a:endParaRPr lang="en-US"/>
            </a:p>
          </p:txBody>
        </p:sp>
        <p:sp>
          <p:nvSpPr>
            <p:cNvPr id="73777" name="Line 46"/>
            <p:cNvSpPr>
              <a:spLocks noChangeShapeType="1"/>
            </p:cNvSpPr>
            <p:nvPr/>
          </p:nvSpPr>
          <p:spPr bwMode="auto">
            <a:xfrm>
              <a:off x="3789" y="624"/>
              <a:ext cx="0" cy="2592"/>
            </a:xfrm>
            <a:prstGeom prst="line">
              <a:avLst/>
            </a:prstGeom>
            <a:noFill/>
            <a:ln w="12700">
              <a:solidFill>
                <a:schemeClr val="tx1"/>
              </a:solidFill>
              <a:round/>
              <a:headEnd/>
              <a:tailEnd/>
            </a:ln>
          </p:spPr>
          <p:txBody>
            <a:bodyPr/>
            <a:lstStyle/>
            <a:p>
              <a:endParaRPr lang="en-US"/>
            </a:p>
          </p:txBody>
        </p:sp>
        <p:sp>
          <p:nvSpPr>
            <p:cNvPr id="73778" name="Line 47"/>
            <p:cNvSpPr>
              <a:spLocks noChangeShapeType="1"/>
            </p:cNvSpPr>
            <p:nvPr/>
          </p:nvSpPr>
          <p:spPr bwMode="auto">
            <a:xfrm>
              <a:off x="4703" y="624"/>
              <a:ext cx="0" cy="2592"/>
            </a:xfrm>
            <a:prstGeom prst="line">
              <a:avLst/>
            </a:prstGeom>
            <a:noFill/>
            <a:ln w="12700">
              <a:solidFill>
                <a:schemeClr val="tx1"/>
              </a:solidFill>
              <a:round/>
              <a:headEnd/>
              <a:tailEnd/>
            </a:ln>
          </p:spPr>
          <p:txBody>
            <a:bodyPr/>
            <a:lstStyle/>
            <a:p>
              <a:endParaRPr lang="en-US"/>
            </a:p>
          </p:txBody>
        </p:sp>
        <p:sp>
          <p:nvSpPr>
            <p:cNvPr id="73779" name="Line 48"/>
            <p:cNvSpPr>
              <a:spLocks noChangeShapeType="1"/>
            </p:cNvSpPr>
            <p:nvPr/>
          </p:nvSpPr>
          <p:spPr bwMode="auto">
            <a:xfrm>
              <a:off x="144" y="624"/>
              <a:ext cx="5472" cy="0"/>
            </a:xfrm>
            <a:prstGeom prst="line">
              <a:avLst/>
            </a:prstGeom>
            <a:noFill/>
            <a:ln w="12700" cap="sq">
              <a:solidFill>
                <a:schemeClr val="tx1"/>
              </a:solidFill>
              <a:round/>
              <a:headEnd/>
              <a:tailEnd/>
            </a:ln>
          </p:spPr>
          <p:txBody>
            <a:bodyPr/>
            <a:lstStyle/>
            <a:p>
              <a:endParaRPr lang="en-US"/>
            </a:p>
          </p:txBody>
        </p:sp>
        <p:sp>
          <p:nvSpPr>
            <p:cNvPr id="73780" name="Line 49"/>
            <p:cNvSpPr>
              <a:spLocks noChangeShapeType="1"/>
            </p:cNvSpPr>
            <p:nvPr/>
          </p:nvSpPr>
          <p:spPr bwMode="auto">
            <a:xfrm>
              <a:off x="144" y="624"/>
              <a:ext cx="0" cy="2592"/>
            </a:xfrm>
            <a:prstGeom prst="line">
              <a:avLst/>
            </a:prstGeom>
            <a:noFill/>
            <a:ln w="12700" cap="sq">
              <a:solidFill>
                <a:schemeClr val="tx1"/>
              </a:solidFill>
              <a:round/>
              <a:headEnd/>
              <a:tailEnd/>
            </a:ln>
          </p:spPr>
          <p:txBody>
            <a:bodyPr/>
            <a:lstStyle/>
            <a:p>
              <a:endParaRPr lang="en-US"/>
            </a:p>
          </p:txBody>
        </p:sp>
        <p:sp>
          <p:nvSpPr>
            <p:cNvPr id="73781" name="Line 50"/>
            <p:cNvSpPr>
              <a:spLocks noChangeShapeType="1"/>
            </p:cNvSpPr>
            <p:nvPr/>
          </p:nvSpPr>
          <p:spPr bwMode="auto">
            <a:xfrm>
              <a:off x="5616" y="624"/>
              <a:ext cx="0" cy="2592"/>
            </a:xfrm>
            <a:prstGeom prst="line">
              <a:avLst/>
            </a:prstGeom>
            <a:noFill/>
            <a:ln w="12700" cap="sq">
              <a:solidFill>
                <a:schemeClr val="tx1"/>
              </a:solidFill>
              <a:round/>
              <a:headEnd/>
              <a:tailEnd/>
            </a:ln>
          </p:spPr>
          <p:txBody>
            <a:bodyPr/>
            <a:lstStyle/>
            <a:p>
              <a:endParaRPr lang="en-US"/>
            </a:p>
          </p:txBody>
        </p:sp>
        <p:sp>
          <p:nvSpPr>
            <p:cNvPr id="73782" name="Line 51"/>
            <p:cNvSpPr>
              <a:spLocks noChangeShapeType="1"/>
            </p:cNvSpPr>
            <p:nvPr/>
          </p:nvSpPr>
          <p:spPr bwMode="auto">
            <a:xfrm>
              <a:off x="144" y="3216"/>
              <a:ext cx="5472" cy="0"/>
            </a:xfrm>
            <a:prstGeom prst="line">
              <a:avLst/>
            </a:prstGeom>
            <a:noFill/>
            <a:ln w="12700" cap="sq">
              <a:solidFill>
                <a:schemeClr val="tx1"/>
              </a:solidFill>
              <a:round/>
              <a:headEnd/>
              <a:tailEnd/>
            </a:ln>
          </p:spPr>
          <p:txBody>
            <a:bodyPr/>
            <a:lstStyle/>
            <a:p>
              <a:endParaRPr lang="en-US"/>
            </a:p>
          </p:txBody>
        </p:sp>
        <p:sp>
          <p:nvSpPr>
            <p:cNvPr id="73783" name="Line 52"/>
            <p:cNvSpPr>
              <a:spLocks noChangeShapeType="1"/>
            </p:cNvSpPr>
            <p:nvPr/>
          </p:nvSpPr>
          <p:spPr bwMode="auto">
            <a:xfrm>
              <a:off x="144" y="1499"/>
              <a:ext cx="5472" cy="0"/>
            </a:xfrm>
            <a:prstGeom prst="line">
              <a:avLst/>
            </a:prstGeom>
            <a:noFill/>
            <a:ln w="12700">
              <a:solidFill>
                <a:schemeClr val="tx1"/>
              </a:solidFill>
              <a:round/>
              <a:headEnd/>
              <a:tailEnd/>
            </a:ln>
          </p:spPr>
          <p:txBody>
            <a:bodyPr/>
            <a:lstStyle/>
            <a:p>
              <a:endParaRPr lang="en-US"/>
            </a:p>
          </p:txBody>
        </p:sp>
        <p:sp>
          <p:nvSpPr>
            <p:cNvPr id="73784" name="Line 53"/>
            <p:cNvSpPr>
              <a:spLocks noChangeShapeType="1"/>
            </p:cNvSpPr>
            <p:nvPr/>
          </p:nvSpPr>
          <p:spPr bwMode="auto">
            <a:xfrm>
              <a:off x="144" y="1930"/>
              <a:ext cx="5472" cy="0"/>
            </a:xfrm>
            <a:prstGeom prst="line">
              <a:avLst/>
            </a:prstGeom>
            <a:noFill/>
            <a:ln w="12700">
              <a:solidFill>
                <a:schemeClr val="tx1"/>
              </a:solidFill>
              <a:round/>
              <a:headEnd/>
              <a:tailEnd/>
            </a:ln>
          </p:spPr>
          <p:txBody>
            <a:bodyPr/>
            <a:lstStyle/>
            <a:p>
              <a:endParaRPr lang="en-US"/>
            </a:p>
          </p:txBody>
        </p:sp>
      </p:grpSp>
      <p:sp>
        <p:nvSpPr>
          <p:cNvPr id="1359898" name="Rectangle 26"/>
          <p:cNvSpPr>
            <a:spLocks noChangeArrowheads="1"/>
          </p:cNvSpPr>
          <p:nvPr/>
        </p:nvSpPr>
        <p:spPr bwMode="auto">
          <a:xfrm>
            <a:off x="152400" y="0"/>
            <a:ext cx="8763000" cy="860425"/>
          </a:xfrm>
          <a:prstGeom prst="rect">
            <a:avLst/>
          </a:prstGeom>
          <a:noFill/>
          <a:ln w="9525">
            <a:noFill/>
            <a:miter lim="800000"/>
            <a:headEnd/>
            <a:tailEnd/>
          </a:ln>
          <a:effectLst/>
        </p:spPr>
        <p:txBody>
          <a:bodyPr wrap="square">
            <a:spAutoFit/>
          </a:bodyPr>
          <a:lstStyle/>
          <a:p>
            <a:pPr algn="ctr" fontAlgn="auto">
              <a:lnSpc>
                <a:spcPct val="90000"/>
              </a:lnSpc>
              <a:spcBef>
                <a:spcPts val="0"/>
              </a:spcBef>
              <a:spcAft>
                <a:spcPts val="0"/>
              </a:spcAft>
              <a:defRPr/>
            </a:pPr>
            <a:r>
              <a:rPr lang="en-US" sz="2800" b="1" dirty="0">
                <a:effectLst>
                  <a:outerShdw blurRad="38100" dist="38100" dir="2700000" algn="tl">
                    <a:srgbClr val="DDDDDD"/>
                  </a:outerShdw>
                </a:effectLst>
                <a:latin typeface="+mj-lt"/>
                <a:cs typeface="+mn-cs"/>
              </a:rPr>
              <a:t>Effect of Pharmacotherapy</a:t>
            </a:r>
          </a:p>
          <a:p>
            <a:pPr algn="ctr" fontAlgn="auto">
              <a:lnSpc>
                <a:spcPct val="90000"/>
              </a:lnSpc>
              <a:spcBef>
                <a:spcPts val="0"/>
              </a:spcBef>
              <a:spcAft>
                <a:spcPts val="0"/>
              </a:spcAft>
              <a:defRPr/>
            </a:pPr>
            <a:r>
              <a:rPr lang="en-US" sz="2800" b="1" dirty="0">
                <a:effectLst>
                  <a:outerShdw blurRad="38100" dist="38100" dir="2700000" algn="tl">
                    <a:srgbClr val="DDDDDD"/>
                  </a:outerShdw>
                </a:effectLst>
                <a:latin typeface="+mj-lt"/>
                <a:cs typeface="+mn-cs"/>
              </a:rPr>
              <a:t>on Lipid Parameters</a:t>
            </a:r>
          </a:p>
        </p:txBody>
      </p:sp>
      <p:sp>
        <p:nvSpPr>
          <p:cNvPr id="123909" name="Rectangle 2"/>
          <p:cNvSpPr>
            <a:spLocks noChangeArrowheads="1"/>
          </p:cNvSpPr>
          <p:nvPr/>
        </p:nvSpPr>
        <p:spPr bwMode="auto">
          <a:xfrm>
            <a:off x="4191000" y="6172200"/>
            <a:ext cx="4800600" cy="153988"/>
          </a:xfrm>
          <a:prstGeom prst="rect">
            <a:avLst/>
          </a:prstGeom>
          <a:noFill/>
          <a:ln w="9525">
            <a:noFill/>
            <a:miter lim="800000"/>
            <a:headEnd/>
            <a:tailEnd/>
          </a:ln>
        </p:spPr>
        <p:txBody>
          <a:bodyPr lIns="0" tIns="0" rIns="0" bIns="0">
            <a:spAutoFit/>
          </a:bodyPr>
          <a:lstStyle/>
          <a:p>
            <a:pPr algn="r" eaLnBrk="0" fontAlgn="auto" hangingPunct="0">
              <a:spcBef>
                <a:spcPts val="0"/>
              </a:spcBef>
              <a:spcAft>
                <a:spcPts val="0"/>
              </a:spcAft>
              <a:defRPr/>
            </a:pPr>
            <a:r>
              <a:rPr lang="en-GB" sz="1000" dirty="0" smtClean="0">
                <a:latin typeface="+mj-lt"/>
                <a:cs typeface="+mn-cs"/>
              </a:rPr>
              <a:t>Daily </a:t>
            </a:r>
            <a:r>
              <a:rPr lang="en-GB" sz="1000" dirty="0">
                <a:latin typeface="+mj-lt"/>
                <a:cs typeface="+mn-cs"/>
              </a:rPr>
              <a:t>dose of 40mg of each drug, excluding </a:t>
            </a:r>
            <a:r>
              <a:rPr lang="en-GB" sz="1000" dirty="0" err="1">
                <a:latin typeface="+mj-lt"/>
                <a:cs typeface="+mn-cs"/>
              </a:rPr>
              <a:t>rosuvastatin</a:t>
            </a:r>
            <a:endParaRPr lang="en-GB" sz="1000" dirty="0">
              <a:latin typeface="+mj-lt"/>
              <a:cs typeface="+mn-cs"/>
            </a:endParaRPr>
          </a:p>
        </p:txBody>
      </p:sp>
      <p:sp>
        <p:nvSpPr>
          <p:cNvPr id="56" name="Title 55"/>
          <p:cNvSpPr>
            <a:spLocks noGrp="1"/>
          </p:cNvSpPr>
          <p:nvPr>
            <p:ph type="title"/>
          </p:nvPr>
        </p:nvSpPr>
        <p:spPr/>
        <p:txBody>
          <a:bodyPr/>
          <a:lstStyle/>
          <a:p>
            <a:endParaRPr lang="en-US"/>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28600"/>
            <a:ext cx="9144000" cy="838200"/>
          </a:xfrm>
        </p:spPr>
        <p:txBody>
          <a:bodyPr/>
          <a:lstStyle/>
          <a:p>
            <a:pPr algn="ctr" eaLnBrk="1" hangingPunct="1"/>
            <a:r>
              <a:rPr lang="en-US" sz="3600" smtClean="0"/>
              <a:t>Lipoproteins – physiological functions</a:t>
            </a:r>
          </a:p>
        </p:txBody>
      </p:sp>
      <p:sp>
        <p:nvSpPr>
          <p:cNvPr id="3" name="Content Placeholder 2"/>
          <p:cNvSpPr>
            <a:spLocks noGrp="1"/>
          </p:cNvSpPr>
          <p:nvPr>
            <p:ph idx="1"/>
          </p:nvPr>
        </p:nvSpPr>
        <p:spPr>
          <a:xfrm>
            <a:off x="457200" y="990600"/>
            <a:ext cx="8686800" cy="5638800"/>
          </a:xfrm>
        </p:spPr>
        <p:txBody>
          <a:bodyPr>
            <a:normAutofit lnSpcReduction="10000"/>
          </a:bodyPr>
          <a:lstStyle/>
          <a:p>
            <a:r>
              <a:rPr lang="en-US" dirty="0" smtClean="0"/>
              <a:t>Absorption of</a:t>
            </a:r>
          </a:p>
          <a:p>
            <a:pPr marL="274320" indent="-274320" eaLnBrk="1" fontAlgn="auto" hangingPunct="1">
              <a:spcAft>
                <a:spcPts val="0"/>
              </a:spcAft>
              <a:buClr>
                <a:schemeClr val="accent3"/>
              </a:buClr>
              <a:buFont typeface="Wingdings 2" pitchFamily="18" charset="2"/>
              <a:buNone/>
              <a:defRPr/>
            </a:pPr>
            <a:r>
              <a:rPr lang="en-US" dirty="0" smtClean="0"/>
              <a:t>		- dietary cholesterol</a:t>
            </a:r>
          </a:p>
          <a:p>
            <a:pPr marL="274320" indent="-274320" eaLnBrk="1" fontAlgn="auto" hangingPunct="1">
              <a:spcAft>
                <a:spcPts val="0"/>
              </a:spcAft>
              <a:buClr>
                <a:schemeClr val="accent3"/>
              </a:buClr>
              <a:buFont typeface="Wingdings 2" pitchFamily="18" charset="2"/>
              <a:buNone/>
              <a:defRPr/>
            </a:pPr>
            <a:r>
              <a:rPr lang="en-US" dirty="0" smtClean="0"/>
              <a:t>		- long-chain fatty acids</a:t>
            </a:r>
          </a:p>
          <a:p>
            <a:pPr marL="274320" indent="-274320" eaLnBrk="1" fontAlgn="auto" hangingPunct="1">
              <a:spcAft>
                <a:spcPts val="0"/>
              </a:spcAft>
              <a:buClr>
                <a:schemeClr val="accent3"/>
              </a:buClr>
              <a:buFont typeface="Wingdings 2" pitchFamily="18" charset="2"/>
              <a:buNone/>
              <a:defRPr/>
            </a:pPr>
            <a:r>
              <a:rPr lang="en-US" dirty="0" smtClean="0"/>
              <a:t>		- fat-soluble vitamins</a:t>
            </a:r>
          </a:p>
          <a:p>
            <a:pPr marL="274320" indent="-274320">
              <a:buClr>
                <a:schemeClr val="accent3"/>
              </a:buClr>
              <a:defRPr/>
            </a:pPr>
            <a:endParaRPr lang="en-US" dirty="0" smtClean="0"/>
          </a:p>
          <a:p>
            <a:pPr marL="274320" indent="-274320">
              <a:buClr>
                <a:schemeClr val="accent3"/>
              </a:buClr>
              <a:defRPr/>
            </a:pPr>
            <a:r>
              <a:rPr lang="en-US" dirty="0" smtClean="0"/>
              <a:t>Transport &amp; exchange of</a:t>
            </a:r>
          </a:p>
          <a:p>
            <a:pPr marL="274320" indent="-274320" eaLnBrk="1" fontAlgn="auto" hangingPunct="1">
              <a:spcAft>
                <a:spcPts val="0"/>
              </a:spcAft>
              <a:buClr>
                <a:schemeClr val="accent3"/>
              </a:buClr>
              <a:buFont typeface="Wingdings 2" pitchFamily="18" charset="2"/>
              <a:buNone/>
              <a:defRPr/>
            </a:pPr>
            <a:r>
              <a:rPr lang="en-US" dirty="0" smtClean="0"/>
              <a:t>	         - triglycerides</a:t>
            </a:r>
          </a:p>
          <a:p>
            <a:pPr marL="274320" indent="-274320" eaLnBrk="1" fontAlgn="auto" hangingPunct="1">
              <a:spcAft>
                <a:spcPts val="0"/>
              </a:spcAft>
              <a:buClr>
                <a:schemeClr val="accent3"/>
              </a:buClr>
              <a:buFont typeface="Wingdings 2" pitchFamily="18" charset="2"/>
              <a:buNone/>
              <a:defRPr/>
            </a:pPr>
            <a:r>
              <a:rPr lang="en-US" dirty="0" smtClean="0"/>
              <a:t>	         - cholesterol</a:t>
            </a:r>
          </a:p>
          <a:p>
            <a:pPr marL="274320" indent="-274320" eaLnBrk="1" fontAlgn="auto" hangingPunct="1">
              <a:spcAft>
                <a:spcPts val="0"/>
              </a:spcAft>
              <a:buClr>
                <a:schemeClr val="accent3"/>
              </a:buClr>
              <a:buFont typeface="Wingdings 2" pitchFamily="18" charset="2"/>
              <a:buNone/>
              <a:defRPr/>
            </a:pPr>
            <a:r>
              <a:rPr lang="en-US" dirty="0" smtClean="0"/>
              <a:t>	         - fat-soluble vitamins </a:t>
            </a:r>
          </a:p>
          <a:p>
            <a:pPr marL="274320" indent="-274320" eaLnBrk="1" fontAlgn="auto" hangingPunct="1">
              <a:spcAft>
                <a:spcPts val="0"/>
              </a:spcAft>
              <a:buClr>
                <a:schemeClr val="accent3"/>
              </a:buClr>
              <a:buFont typeface="Wingdings 2" pitchFamily="18" charset="2"/>
              <a:buNone/>
              <a:defRPr/>
            </a:pPr>
            <a:r>
              <a:rPr lang="en-US" dirty="0" smtClean="0"/>
              <a:t>			 </a:t>
            </a:r>
          </a:p>
          <a:p>
            <a:pPr marL="274320" indent="-274320" eaLnBrk="1" fontAlgn="auto" hangingPunct="1">
              <a:spcAft>
                <a:spcPts val="0"/>
              </a:spcAft>
              <a:buClr>
                <a:schemeClr val="accent3"/>
              </a:buClr>
              <a:defRPr/>
            </a:pPr>
            <a:endParaRPr lang="en-US"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 therapy </a:t>
            </a:r>
            <a:endParaRPr lang="en-US" dirty="0"/>
          </a:p>
        </p:txBody>
      </p:sp>
      <p:sp>
        <p:nvSpPr>
          <p:cNvPr id="3" name="Content Placeholder 2"/>
          <p:cNvSpPr>
            <a:spLocks noGrp="1"/>
          </p:cNvSpPr>
          <p:nvPr>
            <p:ph idx="1"/>
          </p:nvPr>
        </p:nvSpPr>
        <p:spPr/>
        <p:txBody>
          <a:bodyPr>
            <a:normAutofit/>
          </a:bodyPr>
          <a:lstStyle/>
          <a:p>
            <a:r>
              <a:rPr lang="en-US" dirty="0" smtClean="0"/>
              <a:t>In patients with </a:t>
            </a:r>
            <a:r>
              <a:rPr lang="en-US" dirty="0" err="1" smtClean="0"/>
              <a:t>HoFH</a:t>
            </a:r>
            <a:r>
              <a:rPr lang="en-US" dirty="0" smtClean="0"/>
              <a:t> initial trials were not successful. </a:t>
            </a:r>
          </a:p>
          <a:p>
            <a:r>
              <a:rPr lang="en-US" dirty="0" smtClean="0"/>
              <a:t>But it is found to be effective in</a:t>
            </a:r>
          </a:p>
          <a:p>
            <a:pPr lvl="1"/>
            <a:r>
              <a:rPr lang="en-US" dirty="0" err="1" smtClean="0"/>
              <a:t>Abetalipoproteinemia</a:t>
            </a:r>
            <a:r>
              <a:rPr lang="en-US" dirty="0" smtClean="0"/>
              <a:t>, </a:t>
            </a:r>
          </a:p>
          <a:p>
            <a:pPr lvl="1"/>
            <a:r>
              <a:rPr lang="en-US" dirty="0" smtClean="0"/>
              <a:t>LPL deficiency,</a:t>
            </a:r>
          </a:p>
          <a:p>
            <a:pPr lvl="1"/>
            <a:r>
              <a:rPr lang="en-US" dirty="0" err="1" smtClean="0"/>
              <a:t>Niemann</a:t>
            </a:r>
            <a:r>
              <a:rPr lang="en-US" dirty="0" smtClean="0"/>
              <a:t>-Pick type C disease, </a:t>
            </a:r>
          </a:p>
          <a:p>
            <a:pPr lvl="1"/>
            <a:r>
              <a:rPr lang="en-US" dirty="0" err="1" smtClean="0"/>
              <a:t>Sitosterolemia</a:t>
            </a:r>
            <a:r>
              <a:rPr lang="en-US" dirty="0" smtClean="0"/>
              <a:t>, </a:t>
            </a:r>
          </a:p>
          <a:p>
            <a:pPr lvl="1"/>
            <a:r>
              <a:rPr lang="en-US" dirty="0" smtClean="0"/>
              <a:t>Tangier disease. </a:t>
            </a:r>
            <a:endParaRPr lang="en-US" dirty="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200400"/>
            <a:ext cx="8229600" cy="1143000"/>
          </a:xfrm>
        </p:spPr>
        <p:txBody>
          <a:bodyPr/>
          <a:lstStyle/>
          <a:p>
            <a:r>
              <a:rPr lang="en-US" dirty="0" smtClean="0"/>
              <a:t>Thank you</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9874" name="Picture 2"/>
          <p:cNvPicPr>
            <a:picLocks noGrp="1" noChangeAspect="1" noChangeArrowheads="1"/>
          </p:cNvPicPr>
          <p:nvPr>
            <p:ph idx="1"/>
          </p:nvPr>
        </p:nvPicPr>
        <p:blipFill>
          <a:blip r:embed="rId2"/>
          <a:srcRect l="35801" t="45458" r="6458" b="19186"/>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2818" name="Picture 2"/>
          <p:cNvPicPr>
            <a:picLocks noGrp="1" noChangeAspect="1" noChangeArrowheads="1"/>
          </p:cNvPicPr>
          <p:nvPr>
            <p:ph idx="1"/>
          </p:nvPr>
        </p:nvPicPr>
        <p:blipFill>
          <a:blip r:embed="rId2"/>
          <a:srcRect l="13084" t="33672" r="47160" b="13780"/>
          <a:stretch>
            <a:fillRect/>
          </a:stretch>
        </p:blipFill>
        <p:spPr bwMode="auto">
          <a:xfrm>
            <a:off x="533400" y="217715"/>
            <a:ext cx="8115300" cy="603068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a:srcRect l="31782" t="21881" r="17394" b="13219"/>
          <a:stretch>
            <a:fillRect/>
          </a:stretch>
        </p:blipFill>
        <p:spPr bwMode="auto">
          <a:xfrm>
            <a:off x="533400" y="762000"/>
            <a:ext cx="7977173" cy="57271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609600" y="0"/>
            <a:ext cx="8229600" cy="685800"/>
          </a:xfrm>
        </p:spPr>
        <p:txBody>
          <a:bodyPr>
            <a:normAutofit fontScale="90000"/>
          </a:bodyPr>
          <a:lstStyle/>
          <a:p>
            <a:pPr eaLnBrk="1" hangingPunct="1"/>
            <a:r>
              <a:rPr lang="en-US" dirty="0" err="1" smtClean="0"/>
              <a:t>Apolipoprotein</a:t>
            </a:r>
            <a:r>
              <a:rPr lang="en-US" dirty="0" smtClean="0"/>
              <a:t> classes</a:t>
            </a:r>
          </a:p>
        </p:txBody>
      </p:sp>
      <p:pic>
        <p:nvPicPr>
          <p:cNvPr id="11267" name="Picture 2"/>
          <p:cNvPicPr>
            <a:picLocks noGrp="1" noChangeAspect="1" noChangeArrowheads="1"/>
          </p:cNvPicPr>
          <p:nvPr>
            <p:ph idx="1"/>
          </p:nvPr>
        </p:nvPicPr>
        <p:blipFill>
          <a:blip r:embed="rId3"/>
          <a:srcRect l="25169" t="21881" r="10916" b="22568"/>
          <a:stretch>
            <a:fillRect/>
          </a:stretch>
        </p:blipFill>
        <p:spPr>
          <a:xfrm>
            <a:off x="0" y="609600"/>
            <a:ext cx="9144000" cy="6248400"/>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US" smtClean="0"/>
              <a:t>Apolipoproteins - functions </a:t>
            </a:r>
          </a:p>
        </p:txBody>
      </p:sp>
      <p:sp>
        <p:nvSpPr>
          <p:cNvPr id="13315" name="Content Placeholder 2"/>
          <p:cNvSpPr>
            <a:spLocks noGrp="1"/>
          </p:cNvSpPr>
          <p:nvPr>
            <p:ph idx="1"/>
          </p:nvPr>
        </p:nvSpPr>
        <p:spPr/>
        <p:txBody>
          <a:bodyPr/>
          <a:lstStyle/>
          <a:p>
            <a:pPr eaLnBrk="1" hangingPunct="1"/>
            <a:endParaRPr lang="en-US" dirty="0" smtClean="0"/>
          </a:p>
          <a:p>
            <a:pPr eaLnBrk="1" hangingPunct="1"/>
            <a:r>
              <a:rPr lang="en-US" dirty="0" smtClean="0"/>
              <a:t>Structural proteins in lipoproteins.</a:t>
            </a:r>
          </a:p>
          <a:p>
            <a:pPr eaLnBrk="1" hangingPunct="1"/>
            <a:r>
              <a:rPr lang="en-US" dirty="0" smtClean="0"/>
              <a:t>Negotiate the hydrophobic, insoluble lipids in plasma.</a:t>
            </a:r>
          </a:p>
          <a:p>
            <a:pPr eaLnBrk="1" hangingPunct="1"/>
            <a:r>
              <a:rPr lang="en-US" dirty="0" smtClean="0"/>
              <a:t>They activate enzymes in lipoprotein metabolism. </a:t>
            </a:r>
          </a:p>
          <a:p>
            <a:pPr eaLnBrk="1" hangingPunct="1"/>
            <a:r>
              <a:rPr lang="en-US" dirty="0" smtClean="0"/>
              <a:t>Act as </a:t>
            </a:r>
            <a:r>
              <a:rPr lang="en-US" dirty="0" err="1" smtClean="0"/>
              <a:t>ligands</a:t>
            </a:r>
            <a:r>
              <a:rPr lang="en-US" dirty="0" smtClean="0"/>
              <a:t> for cell surface receptors.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smtClean="0"/>
              <a:t>Primary hyperlipidemias</a:t>
            </a:r>
          </a:p>
        </p:txBody>
      </p:sp>
      <p:sp>
        <p:nvSpPr>
          <p:cNvPr id="7171" name="Content Placeholder 2"/>
          <p:cNvSpPr>
            <a:spLocks noGrp="1"/>
          </p:cNvSpPr>
          <p:nvPr>
            <p:ph idx="1"/>
          </p:nvPr>
        </p:nvSpPr>
        <p:spPr/>
        <p:txBody>
          <a:bodyPr/>
          <a:lstStyle/>
          <a:p>
            <a:pPr eaLnBrk="1" hangingPunct="1">
              <a:buFont typeface="Wingdings 2" pitchFamily="18" charset="2"/>
              <a:buNone/>
            </a:pPr>
            <a:endParaRPr lang="en-US" dirty="0" smtClean="0"/>
          </a:p>
          <a:p>
            <a:pPr eaLnBrk="1" hangingPunct="1"/>
            <a:r>
              <a:rPr lang="en-US" dirty="0" smtClean="0"/>
              <a:t>Introduction &amp; Importance</a:t>
            </a:r>
          </a:p>
          <a:p>
            <a:pPr eaLnBrk="1" hangingPunct="1"/>
            <a:r>
              <a:rPr lang="en-US" dirty="0" smtClean="0"/>
              <a:t>Overview on lipid metabolism</a:t>
            </a:r>
          </a:p>
          <a:p>
            <a:pPr eaLnBrk="1" hangingPunct="1"/>
            <a:r>
              <a:rPr lang="en-US" dirty="0" smtClean="0"/>
              <a:t>Primary </a:t>
            </a:r>
            <a:r>
              <a:rPr lang="en-US" dirty="0" err="1" smtClean="0"/>
              <a:t>hyperlipidemias</a:t>
            </a:r>
            <a:endParaRPr lang="en-US" dirty="0" smtClean="0"/>
          </a:p>
          <a:p>
            <a:pPr eaLnBrk="1" hangingPunct="1"/>
            <a:r>
              <a:rPr lang="en-US" dirty="0" smtClean="0"/>
              <a:t>Management </a:t>
            </a:r>
          </a:p>
          <a:p>
            <a:pPr eaLnBrk="1" hangingPunct="1"/>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590800"/>
            <a:ext cx="8229600" cy="1143000"/>
          </a:xfrm>
        </p:spPr>
        <p:txBody>
          <a:bodyPr>
            <a:normAutofit/>
          </a:bodyPr>
          <a:lstStyle/>
          <a:p>
            <a:pPr eaLnBrk="1" fontAlgn="auto" hangingPunct="1">
              <a:spcAft>
                <a:spcPts val="0"/>
              </a:spcAft>
              <a:defRPr/>
            </a:pPr>
            <a:r>
              <a:rPr lang="en-US" dirty="0" smtClean="0"/>
              <a:t>The normal lipid physiology </a:t>
            </a:r>
            <a:endParaRPr lang="en-US" dirty="0"/>
          </a:p>
        </p:txBody>
      </p:sp>
      <p:sp>
        <p:nvSpPr>
          <p:cNvPr id="4" name="Content Placeholder 3"/>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Transport of Intestinally Derived Dietary Lipids by </a:t>
            </a:r>
            <a:r>
              <a:rPr lang="en-US" dirty="0" err="1" smtClean="0"/>
              <a:t>Chylomicrons</a:t>
            </a:r>
            <a:r>
              <a:rPr lang="en-US" dirty="0" smtClean="0"/>
              <a:t/>
            </a:r>
            <a:br>
              <a:rPr lang="en-US" dirty="0" smtClean="0"/>
            </a:br>
            <a:endParaRPr lang="en-US" dirty="0"/>
          </a:p>
        </p:txBody>
      </p:sp>
      <p:sp>
        <p:nvSpPr>
          <p:cNvPr id="3" name="Content Placeholder 2"/>
          <p:cNvSpPr>
            <a:spLocks noGrp="1"/>
          </p:cNvSpPr>
          <p:nvPr>
            <p:ph idx="1"/>
          </p:nvPr>
        </p:nvSpPr>
        <p:spPr>
          <a:xfrm>
            <a:off x="0" y="1600200"/>
            <a:ext cx="9144000" cy="5029200"/>
          </a:xfrm>
        </p:spPr>
        <p:txBody>
          <a:bodyPr>
            <a:normAutofit fontScale="85000" lnSpcReduction="20000"/>
          </a:bodyPr>
          <a:lstStyle/>
          <a:p>
            <a:r>
              <a:rPr lang="en-US" dirty="0" smtClean="0"/>
              <a:t>Dietary triglycerides are hydrolyzed by lipases within the intestinal lumen and emulsified with bile acids to form </a:t>
            </a:r>
            <a:r>
              <a:rPr lang="en-US" b="1" dirty="0" smtClean="0"/>
              <a:t>micelles.</a:t>
            </a:r>
            <a:r>
              <a:rPr lang="en-US" dirty="0" smtClean="0"/>
              <a:t> </a:t>
            </a:r>
          </a:p>
          <a:p>
            <a:r>
              <a:rPr lang="en-US" dirty="0" smtClean="0"/>
              <a:t>Dietary cholesterol, fatty acids, and fat-soluble vitamins are absorbed in the </a:t>
            </a:r>
            <a:r>
              <a:rPr lang="en-US" b="1" dirty="0" smtClean="0"/>
              <a:t>proximal small intestine</a:t>
            </a:r>
            <a:r>
              <a:rPr lang="en-US" dirty="0" smtClean="0"/>
              <a:t>.</a:t>
            </a:r>
          </a:p>
          <a:p>
            <a:r>
              <a:rPr lang="en-US" dirty="0" smtClean="0"/>
              <a:t>Cholesterol is </a:t>
            </a:r>
            <a:r>
              <a:rPr lang="en-US" b="1" dirty="0" err="1" smtClean="0"/>
              <a:t>esterified</a:t>
            </a:r>
            <a:r>
              <a:rPr lang="en-US" dirty="0" smtClean="0"/>
              <a:t> by the addition of a fatty acid in the </a:t>
            </a:r>
            <a:r>
              <a:rPr lang="en-US" dirty="0" err="1" smtClean="0"/>
              <a:t>enterocyte</a:t>
            </a:r>
            <a:r>
              <a:rPr lang="en-US" dirty="0" smtClean="0"/>
              <a:t> to form </a:t>
            </a:r>
            <a:r>
              <a:rPr lang="en-US" dirty="0" err="1" smtClean="0"/>
              <a:t>cholesteryl</a:t>
            </a:r>
            <a:r>
              <a:rPr lang="en-US" dirty="0" smtClean="0"/>
              <a:t> esters.</a:t>
            </a:r>
          </a:p>
          <a:p>
            <a:r>
              <a:rPr lang="en-US" dirty="0" smtClean="0"/>
              <a:t>Longer-chain fatty acids (&gt;12 carbons) are incorporated into triglycerides and packaged with apoB-48, </a:t>
            </a:r>
            <a:r>
              <a:rPr lang="en-US" dirty="0" err="1" smtClean="0"/>
              <a:t>cholesteryl</a:t>
            </a:r>
            <a:r>
              <a:rPr lang="en-US" dirty="0" smtClean="0"/>
              <a:t> esters, </a:t>
            </a:r>
            <a:r>
              <a:rPr lang="en-US" dirty="0" err="1" smtClean="0"/>
              <a:t>retinyl</a:t>
            </a:r>
            <a:r>
              <a:rPr lang="en-US" dirty="0" smtClean="0"/>
              <a:t> esters, phospholipids, and cholesterol to form </a:t>
            </a:r>
            <a:r>
              <a:rPr lang="en-US" b="1" dirty="0" err="1" smtClean="0"/>
              <a:t>chylomicrons</a:t>
            </a:r>
            <a:r>
              <a:rPr lang="en-US" dirty="0" smtClean="0"/>
              <a:t>. </a:t>
            </a:r>
          </a:p>
          <a:p>
            <a:r>
              <a:rPr lang="en-US" b="1" dirty="0" smtClean="0"/>
              <a:t>Nascent </a:t>
            </a:r>
            <a:r>
              <a:rPr lang="en-US" b="1" dirty="0" err="1" smtClean="0"/>
              <a:t>chylomicrons</a:t>
            </a:r>
            <a:r>
              <a:rPr lang="en-US" dirty="0" smtClean="0"/>
              <a:t> are secreted into the intestinal lymph and delivered via the thoracic duct directly to the systemic circulation.</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r>
              <a:rPr lang="en-US" sz="2400" dirty="0" smtClean="0"/>
              <a:t>In periphery </a:t>
            </a:r>
            <a:r>
              <a:rPr lang="en-US" sz="2400" dirty="0" err="1" smtClean="0"/>
              <a:t>chylomicrons</a:t>
            </a:r>
            <a:r>
              <a:rPr lang="en-US" sz="2400" dirty="0" smtClean="0"/>
              <a:t> are extensively processed by peripheral tissues before reaching the liver.</a:t>
            </a:r>
          </a:p>
          <a:p>
            <a:r>
              <a:rPr lang="en-US" sz="2400" dirty="0" smtClean="0"/>
              <a:t>The particles encounter </a:t>
            </a:r>
            <a:r>
              <a:rPr lang="en-US" sz="2400" b="1" dirty="0" smtClean="0"/>
              <a:t>lipoprotein lipase </a:t>
            </a:r>
            <a:r>
              <a:rPr lang="en-US" sz="2400" dirty="0" smtClean="0"/>
              <a:t>(LPL), which is anchored to a protein( </a:t>
            </a:r>
            <a:r>
              <a:rPr lang="en-US" sz="2400" b="1" dirty="0" smtClean="0"/>
              <a:t>GPIHBP1</a:t>
            </a:r>
            <a:r>
              <a:rPr lang="en-US" sz="2400" dirty="0" smtClean="0"/>
              <a:t>) that is attached to the endothelial surfaces of capillaries in adipose tissue, heart, and skeletal muscle.</a:t>
            </a:r>
          </a:p>
          <a:p>
            <a:r>
              <a:rPr lang="en-US" sz="2400" dirty="0" smtClean="0"/>
              <a:t>The triglycerides of </a:t>
            </a:r>
            <a:r>
              <a:rPr lang="en-US" sz="2400" dirty="0" err="1" smtClean="0"/>
              <a:t>chylomicrons</a:t>
            </a:r>
            <a:r>
              <a:rPr lang="en-US" sz="2400" dirty="0" smtClean="0"/>
              <a:t> are hydrolyzed by LPL, and free fatty acids are released. </a:t>
            </a:r>
          </a:p>
          <a:p>
            <a:r>
              <a:rPr lang="en-US" sz="2400" b="1" dirty="0" err="1" smtClean="0"/>
              <a:t>ApoC</a:t>
            </a:r>
            <a:r>
              <a:rPr lang="en-US" sz="2400" b="1" dirty="0" smtClean="0"/>
              <a:t>-II,</a:t>
            </a:r>
            <a:r>
              <a:rPr lang="en-US" sz="2400" dirty="0" smtClean="0"/>
              <a:t> which is transferred to circulating </a:t>
            </a:r>
            <a:r>
              <a:rPr lang="en-US" sz="2400" dirty="0" err="1" smtClean="0"/>
              <a:t>chylomicrons</a:t>
            </a:r>
            <a:r>
              <a:rPr lang="en-US" sz="2400" dirty="0" smtClean="0"/>
              <a:t> from HDL, acts as a required cofactor for LPL in this reaction. </a:t>
            </a:r>
          </a:p>
          <a:p>
            <a:r>
              <a:rPr lang="en-US" sz="2400" dirty="0" smtClean="0"/>
              <a:t>The released free fatty acids are taken up by adjacent </a:t>
            </a:r>
            <a:r>
              <a:rPr lang="en-US" sz="2400" dirty="0" err="1" smtClean="0"/>
              <a:t>myocytes</a:t>
            </a:r>
            <a:r>
              <a:rPr lang="en-US" sz="2400" dirty="0" smtClean="0"/>
              <a:t> or </a:t>
            </a:r>
            <a:r>
              <a:rPr lang="en-US" sz="2400" dirty="0" err="1" smtClean="0"/>
              <a:t>adipocytes</a:t>
            </a:r>
            <a:r>
              <a:rPr lang="en-US" sz="2400" dirty="0" smtClean="0"/>
              <a:t> and </a:t>
            </a:r>
            <a:r>
              <a:rPr lang="en-US" sz="2400" b="1" dirty="0" smtClean="0"/>
              <a:t>either oxidized to generate energy </a:t>
            </a:r>
            <a:r>
              <a:rPr lang="en-US" sz="2400" dirty="0" smtClean="0"/>
              <a:t>or </a:t>
            </a:r>
            <a:r>
              <a:rPr lang="en-US" sz="2400" dirty="0" err="1" smtClean="0"/>
              <a:t>reesterified</a:t>
            </a:r>
            <a:r>
              <a:rPr lang="en-US" sz="2400" dirty="0" smtClean="0"/>
              <a:t> and </a:t>
            </a:r>
            <a:r>
              <a:rPr lang="en-US" sz="2400" b="1" dirty="0" smtClean="0"/>
              <a:t>stored as triglyceride</a:t>
            </a:r>
            <a:r>
              <a:rPr lang="en-US" sz="2400" dirty="0" smtClean="0"/>
              <a:t>.</a:t>
            </a:r>
          </a:p>
          <a:p>
            <a:r>
              <a:rPr lang="en-US" sz="2400" dirty="0" smtClean="0"/>
              <a:t>The </a:t>
            </a:r>
            <a:r>
              <a:rPr lang="en-US" sz="2400" dirty="0" err="1" smtClean="0"/>
              <a:t>chylomicron</a:t>
            </a:r>
            <a:r>
              <a:rPr lang="en-US" sz="2400" dirty="0" smtClean="0"/>
              <a:t> particle progressively shrinks in size as the hydrophobic core is hydrolyzed and the hydrophilic lipids (cholesterol and phospholipids) and </a:t>
            </a:r>
            <a:r>
              <a:rPr lang="en-US" sz="2400" dirty="0" err="1" smtClean="0"/>
              <a:t>apolipoproteins</a:t>
            </a:r>
            <a:r>
              <a:rPr lang="en-US" sz="2400" dirty="0" smtClean="0"/>
              <a:t> on the particle surface are transferred to HDL, creating  </a:t>
            </a:r>
            <a:r>
              <a:rPr lang="en-US" sz="2400" b="1" dirty="0" err="1" smtClean="0"/>
              <a:t>chylomicron</a:t>
            </a:r>
            <a:r>
              <a:rPr lang="en-US" sz="2400" b="1" dirty="0" smtClean="0"/>
              <a:t> remnants</a:t>
            </a:r>
            <a:r>
              <a:rPr lang="en-US" sz="2400" dirty="0" smtClean="0"/>
              <a:t>.</a:t>
            </a:r>
            <a:endParaRPr lang="en-US" sz="2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762000"/>
            <a:ext cx="8915400" cy="5638800"/>
          </a:xfrm>
        </p:spPr>
        <p:txBody>
          <a:bodyPr>
            <a:normAutofit/>
          </a:bodyPr>
          <a:lstStyle/>
          <a:p>
            <a:r>
              <a:rPr lang="en-US" dirty="0" err="1" smtClean="0"/>
              <a:t>Chylomicron</a:t>
            </a:r>
            <a:r>
              <a:rPr lang="en-US" dirty="0" smtClean="0"/>
              <a:t> remnants are rapidly removed from the circulation by the </a:t>
            </a:r>
            <a:r>
              <a:rPr lang="en-US" b="1" dirty="0" smtClean="0"/>
              <a:t>liver </a:t>
            </a:r>
            <a:r>
              <a:rPr lang="en-US" dirty="0" smtClean="0"/>
              <a:t>through a process that requires </a:t>
            </a:r>
            <a:r>
              <a:rPr lang="en-US" b="1" dirty="0" err="1" smtClean="0"/>
              <a:t>apoE</a:t>
            </a:r>
            <a:r>
              <a:rPr lang="en-US" dirty="0" smtClean="0"/>
              <a:t> as a </a:t>
            </a:r>
            <a:r>
              <a:rPr lang="en-US" dirty="0" err="1" smtClean="0"/>
              <a:t>ligand</a:t>
            </a:r>
            <a:r>
              <a:rPr lang="en-US" dirty="0" smtClean="0"/>
              <a:t> for receptors in the liver.  </a:t>
            </a:r>
          </a:p>
          <a:p>
            <a:r>
              <a:rPr lang="en-US" dirty="0" smtClean="0"/>
              <a:t>So no </a:t>
            </a:r>
            <a:r>
              <a:rPr lang="en-US" dirty="0" err="1" smtClean="0"/>
              <a:t>chylomicrons</a:t>
            </a:r>
            <a:r>
              <a:rPr lang="en-US" dirty="0" smtClean="0"/>
              <a:t> or </a:t>
            </a:r>
            <a:r>
              <a:rPr lang="en-US" dirty="0" err="1" smtClean="0"/>
              <a:t>chylomicron</a:t>
            </a:r>
            <a:r>
              <a:rPr lang="en-US" dirty="0" smtClean="0"/>
              <a:t> remnants are generally present in the blood after a 12-h fast, except in patients with certain disorders of lipoprotein metabolism.</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Transport of </a:t>
            </a:r>
            <a:r>
              <a:rPr lang="en-US" dirty="0" err="1" smtClean="0"/>
              <a:t>Hepatically</a:t>
            </a:r>
            <a:r>
              <a:rPr lang="en-US" dirty="0" smtClean="0"/>
              <a:t> Derived Lipids by VLDL and LDL</a:t>
            </a:r>
            <a:br>
              <a:rPr lang="en-US" dirty="0" smtClean="0"/>
            </a:br>
            <a:endParaRPr lang="en-US" dirty="0"/>
          </a:p>
        </p:txBody>
      </p:sp>
      <p:sp>
        <p:nvSpPr>
          <p:cNvPr id="3" name="Content Placeholder 2"/>
          <p:cNvSpPr>
            <a:spLocks noGrp="1"/>
          </p:cNvSpPr>
          <p:nvPr>
            <p:ph idx="1"/>
          </p:nvPr>
        </p:nvSpPr>
        <p:spPr>
          <a:xfrm>
            <a:off x="0" y="1143000"/>
            <a:ext cx="8915400" cy="5486400"/>
          </a:xfrm>
        </p:spPr>
        <p:txBody>
          <a:bodyPr>
            <a:normAutofit fontScale="92500" lnSpcReduction="20000"/>
          </a:bodyPr>
          <a:lstStyle/>
          <a:p>
            <a:r>
              <a:rPr lang="en-US" dirty="0" smtClean="0"/>
              <a:t>VLDL particles resemble </a:t>
            </a:r>
            <a:r>
              <a:rPr lang="en-US" dirty="0" err="1" smtClean="0"/>
              <a:t>chylomicrons</a:t>
            </a:r>
            <a:r>
              <a:rPr lang="en-US" dirty="0" smtClean="0"/>
              <a:t> in protein composition but contain </a:t>
            </a:r>
            <a:r>
              <a:rPr lang="en-US" b="1" dirty="0" smtClean="0"/>
              <a:t>apoB-100 </a:t>
            </a:r>
            <a:r>
              <a:rPr lang="en-US" dirty="0" smtClean="0"/>
              <a:t>rather than apoB-48 and have </a:t>
            </a:r>
            <a:r>
              <a:rPr lang="en-US" b="1" dirty="0" smtClean="0"/>
              <a:t>a higher ratio of cholesterol to triglyceride </a:t>
            </a:r>
            <a:r>
              <a:rPr lang="en-US" dirty="0" smtClean="0"/>
              <a:t>(~1 :5). </a:t>
            </a:r>
          </a:p>
          <a:p>
            <a:r>
              <a:rPr lang="en-US" dirty="0" smtClean="0"/>
              <a:t>The packaging of the nascent VLDL particle requires the action of the enzyme </a:t>
            </a:r>
            <a:r>
              <a:rPr lang="en-US" dirty="0" err="1" smtClean="0"/>
              <a:t>microsomal</a:t>
            </a:r>
            <a:r>
              <a:rPr lang="en-US" dirty="0" smtClean="0"/>
              <a:t> triglyceride transfer protein (</a:t>
            </a:r>
            <a:r>
              <a:rPr lang="en-US" b="1" dirty="0" smtClean="0"/>
              <a:t>MTP)</a:t>
            </a:r>
            <a:r>
              <a:rPr lang="en-US" dirty="0" smtClean="0"/>
              <a:t>. </a:t>
            </a:r>
          </a:p>
          <a:p>
            <a:r>
              <a:rPr lang="en-US" dirty="0" smtClean="0"/>
              <a:t>After secretion into the </a:t>
            </a:r>
            <a:r>
              <a:rPr lang="en-US" dirty="0" err="1" smtClean="0"/>
              <a:t>plasma,VLDL</a:t>
            </a:r>
            <a:r>
              <a:rPr lang="en-US" dirty="0" smtClean="0"/>
              <a:t> acquires multiple copies of </a:t>
            </a:r>
            <a:r>
              <a:rPr lang="en-US" b="1" dirty="0" err="1" smtClean="0"/>
              <a:t>apoE</a:t>
            </a:r>
            <a:r>
              <a:rPr lang="en-US" b="1" dirty="0" smtClean="0"/>
              <a:t> </a:t>
            </a:r>
            <a:r>
              <a:rPr lang="en-US" dirty="0" smtClean="0"/>
              <a:t>and </a:t>
            </a:r>
            <a:r>
              <a:rPr lang="en-US" b="1" dirty="0" err="1" smtClean="0"/>
              <a:t>apolipoproteins</a:t>
            </a:r>
            <a:r>
              <a:rPr lang="en-US" b="1" dirty="0" smtClean="0"/>
              <a:t> of the C series </a:t>
            </a:r>
            <a:r>
              <a:rPr lang="en-US" dirty="0" smtClean="0"/>
              <a:t>by transfer from HDL. </a:t>
            </a:r>
          </a:p>
          <a:p>
            <a:r>
              <a:rPr lang="en-US" dirty="0" smtClean="0"/>
              <a:t>As with </a:t>
            </a:r>
            <a:r>
              <a:rPr lang="en-US" dirty="0" err="1" smtClean="0"/>
              <a:t>chylomicrons</a:t>
            </a:r>
            <a:r>
              <a:rPr lang="en-US" dirty="0" smtClean="0"/>
              <a:t>, the triglycerides of VLDL are hydrolyzed by LPL, especially in muscle, heart, and adipose tissue. </a:t>
            </a:r>
          </a:p>
          <a:p>
            <a:pPr>
              <a:buNone/>
            </a:pPr>
            <a:endParaRPr lang="en-US" dirty="0" smtClean="0"/>
          </a:p>
          <a:p>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57200"/>
            <a:ext cx="8382000" cy="5668963"/>
          </a:xfrm>
        </p:spPr>
        <p:txBody>
          <a:bodyPr>
            <a:normAutofit fontScale="85000" lnSpcReduction="10000"/>
          </a:bodyPr>
          <a:lstStyle/>
          <a:p>
            <a:r>
              <a:rPr lang="en-US" dirty="0" smtClean="0"/>
              <a:t>After the VLDL remnants dissociate from LPL, they are referred to as </a:t>
            </a:r>
            <a:r>
              <a:rPr lang="en-US" b="1" dirty="0" smtClean="0"/>
              <a:t>IDL</a:t>
            </a:r>
            <a:r>
              <a:rPr lang="en-US" dirty="0" smtClean="0"/>
              <a:t>s, which contain roughly similar amounts of cholesterol and triglyceride. </a:t>
            </a:r>
          </a:p>
          <a:p>
            <a:r>
              <a:rPr lang="en-US" dirty="0" smtClean="0"/>
              <a:t>The </a:t>
            </a:r>
            <a:r>
              <a:rPr lang="en-US" b="1" dirty="0" smtClean="0"/>
              <a:t>liver removes </a:t>
            </a:r>
            <a:r>
              <a:rPr lang="en-US" dirty="0" smtClean="0"/>
              <a:t>approximately </a:t>
            </a:r>
            <a:r>
              <a:rPr lang="en-US" b="1" dirty="0" smtClean="0"/>
              <a:t>40–60% </a:t>
            </a:r>
            <a:r>
              <a:rPr lang="en-US" dirty="0" smtClean="0"/>
              <a:t>of IDL by LDL receptor–mediated </a:t>
            </a:r>
            <a:r>
              <a:rPr lang="en-US" dirty="0" err="1" smtClean="0"/>
              <a:t>endocytosis</a:t>
            </a:r>
            <a:r>
              <a:rPr lang="en-US" dirty="0" smtClean="0"/>
              <a:t> via binding to </a:t>
            </a:r>
            <a:r>
              <a:rPr lang="en-US" b="1" dirty="0" err="1" smtClean="0"/>
              <a:t>apoE</a:t>
            </a:r>
            <a:r>
              <a:rPr lang="en-US" b="1" dirty="0" smtClean="0"/>
              <a:t>. </a:t>
            </a:r>
          </a:p>
          <a:p>
            <a:r>
              <a:rPr lang="en-US" dirty="0" smtClean="0"/>
              <a:t>The remainder of IDL is remodeled by </a:t>
            </a:r>
            <a:r>
              <a:rPr lang="en-US" b="1" dirty="0" smtClean="0"/>
              <a:t>hepatic lipase </a:t>
            </a:r>
            <a:r>
              <a:rPr lang="en-US" dirty="0" smtClean="0"/>
              <a:t>(HL) to form </a:t>
            </a:r>
            <a:r>
              <a:rPr lang="en-US" b="1" dirty="0" smtClean="0"/>
              <a:t>LDL. </a:t>
            </a:r>
          </a:p>
          <a:p>
            <a:r>
              <a:rPr lang="en-US" dirty="0" smtClean="0"/>
              <a:t>During this process, phospholipids and triglyceride in the particle are hydrolyzed, and all </a:t>
            </a:r>
            <a:r>
              <a:rPr lang="en-US" dirty="0" err="1" smtClean="0"/>
              <a:t>apolipoproteins</a:t>
            </a:r>
            <a:r>
              <a:rPr lang="en-US" dirty="0" smtClean="0"/>
              <a:t> except </a:t>
            </a:r>
            <a:r>
              <a:rPr lang="en-US" b="1" dirty="0" smtClean="0"/>
              <a:t>apoB-100 </a:t>
            </a:r>
            <a:r>
              <a:rPr lang="en-US" dirty="0" smtClean="0"/>
              <a:t>are transferred to other lipoproteins. </a:t>
            </a:r>
          </a:p>
          <a:p>
            <a:r>
              <a:rPr lang="en-US" dirty="0" smtClean="0"/>
              <a:t>Approximately </a:t>
            </a:r>
            <a:r>
              <a:rPr lang="en-US" b="1" dirty="0" smtClean="0"/>
              <a:t>70% of LDL </a:t>
            </a:r>
            <a:r>
              <a:rPr lang="en-US" dirty="0" smtClean="0"/>
              <a:t>is removed from the circulation by the liver in a similar manner as IDL; however, in this case, </a:t>
            </a:r>
            <a:r>
              <a:rPr lang="en-US" b="1" dirty="0" err="1" smtClean="0"/>
              <a:t>apoB</a:t>
            </a:r>
            <a:r>
              <a:rPr lang="en-US" b="1" dirty="0" smtClean="0"/>
              <a:t>,</a:t>
            </a:r>
            <a:r>
              <a:rPr lang="en-US" dirty="0" smtClean="0"/>
              <a:t> rather than </a:t>
            </a:r>
            <a:r>
              <a:rPr lang="en-US" dirty="0" err="1" smtClean="0"/>
              <a:t>apoE</a:t>
            </a:r>
            <a:r>
              <a:rPr lang="en-US" dirty="0" smtClean="0"/>
              <a:t>, binds the LDL receptor.</a:t>
            </a:r>
            <a:endParaRPr lang="en-US" b="1" dirty="0" smtClean="0"/>
          </a:p>
          <a:p>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a:srcRect l="21088" t="15153" r="44321" b="22529"/>
          <a:stretch>
            <a:fillRect/>
          </a:stretch>
        </p:blipFill>
        <p:spPr bwMode="auto">
          <a:xfrm>
            <a:off x="990600" y="-2950"/>
            <a:ext cx="6781800" cy="6869307"/>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normAutofit fontScale="90000"/>
          </a:bodyPr>
          <a:lstStyle/>
          <a:p>
            <a:r>
              <a:rPr lang="en-US" dirty="0" smtClean="0"/>
              <a:t>HDL Metabolism and Reverse Cholesterol Transport </a:t>
            </a:r>
            <a:endParaRPr lang="en-US" dirty="0"/>
          </a:p>
        </p:txBody>
      </p:sp>
      <p:sp>
        <p:nvSpPr>
          <p:cNvPr id="3" name="Content Placeholder 2"/>
          <p:cNvSpPr>
            <a:spLocks noGrp="1"/>
          </p:cNvSpPr>
          <p:nvPr>
            <p:ph idx="1"/>
          </p:nvPr>
        </p:nvSpPr>
        <p:spPr>
          <a:xfrm>
            <a:off x="0" y="1371600"/>
            <a:ext cx="8839200" cy="5257800"/>
          </a:xfrm>
        </p:spPr>
        <p:txBody>
          <a:bodyPr>
            <a:normAutofit fontScale="77500" lnSpcReduction="20000"/>
          </a:bodyPr>
          <a:lstStyle/>
          <a:p>
            <a:r>
              <a:rPr lang="en-US" b="1" dirty="0" smtClean="0"/>
              <a:t>Reverse cholesterol transport</a:t>
            </a:r>
            <a:r>
              <a:rPr lang="en-US" dirty="0" smtClean="0"/>
              <a:t>-</a:t>
            </a:r>
            <a:r>
              <a:rPr lang="en-US" b="1" dirty="0" smtClean="0"/>
              <a:t>It is done by HDL</a:t>
            </a:r>
          </a:p>
          <a:p>
            <a:r>
              <a:rPr lang="en-US" b="1" dirty="0" smtClean="0"/>
              <a:t>Nascent HDL </a:t>
            </a:r>
            <a:r>
              <a:rPr lang="en-US" dirty="0" smtClean="0"/>
              <a:t>particles are synthesized by the </a:t>
            </a:r>
            <a:r>
              <a:rPr lang="en-US" b="1" dirty="0" smtClean="0"/>
              <a:t>intestine</a:t>
            </a:r>
            <a:r>
              <a:rPr lang="en-US" dirty="0" smtClean="0"/>
              <a:t> and the </a:t>
            </a:r>
            <a:r>
              <a:rPr lang="en-US" b="1" dirty="0" smtClean="0"/>
              <a:t>liver</a:t>
            </a:r>
            <a:r>
              <a:rPr lang="en-US" dirty="0" smtClean="0"/>
              <a:t>.</a:t>
            </a:r>
          </a:p>
          <a:p>
            <a:r>
              <a:rPr lang="en-US" dirty="0" smtClean="0"/>
              <a:t>In nascent HDL  the efflux of phospholipids and </a:t>
            </a:r>
            <a:r>
              <a:rPr lang="en-US" dirty="0" err="1" smtClean="0"/>
              <a:t>unesterified</a:t>
            </a:r>
            <a:r>
              <a:rPr lang="en-US" dirty="0" smtClean="0"/>
              <a:t> cholesterol is promoted by the membrane protein </a:t>
            </a:r>
            <a:r>
              <a:rPr lang="en-US" b="1" dirty="0" smtClean="0"/>
              <a:t>ATP-binding cassette protein A1 &amp;G1 (ABCA1 &amp; ABCG1). </a:t>
            </a:r>
          </a:p>
          <a:p>
            <a:r>
              <a:rPr lang="en-US" dirty="0" smtClean="0"/>
              <a:t>HDL particle acquire cholesterol, and is </a:t>
            </a:r>
            <a:r>
              <a:rPr lang="en-US" dirty="0" err="1" smtClean="0"/>
              <a:t>esterified</a:t>
            </a:r>
            <a:r>
              <a:rPr lang="en-US" dirty="0" smtClean="0"/>
              <a:t> by </a:t>
            </a:r>
            <a:r>
              <a:rPr lang="en-US" b="1" dirty="0" smtClean="0"/>
              <a:t>lecithin cholesterol </a:t>
            </a:r>
            <a:r>
              <a:rPr lang="en-US" b="1" dirty="0" err="1" smtClean="0"/>
              <a:t>acyl</a:t>
            </a:r>
            <a:r>
              <a:rPr lang="en-US" b="1" dirty="0" smtClean="0"/>
              <a:t> </a:t>
            </a:r>
            <a:r>
              <a:rPr lang="en-US" b="1" dirty="0" err="1" smtClean="0"/>
              <a:t>transferase</a:t>
            </a:r>
            <a:r>
              <a:rPr lang="en-US" b="1" dirty="0" smtClean="0"/>
              <a:t> </a:t>
            </a:r>
            <a:r>
              <a:rPr lang="en-US" dirty="0" smtClean="0"/>
              <a:t>(LCAT) a plasma enzyme associated with HDL. </a:t>
            </a:r>
          </a:p>
          <a:p>
            <a:r>
              <a:rPr lang="en-US" dirty="0" smtClean="0"/>
              <a:t>HDL transfer cholesterol and triglycerides between VLDL,IDL through </a:t>
            </a:r>
            <a:r>
              <a:rPr lang="en-US" b="1" dirty="0" err="1" smtClean="0"/>
              <a:t>cholesteryl</a:t>
            </a:r>
            <a:r>
              <a:rPr lang="en-US" b="1" dirty="0" smtClean="0"/>
              <a:t> ester transfer protein </a:t>
            </a:r>
            <a:r>
              <a:rPr lang="en-US" dirty="0" smtClean="0"/>
              <a:t>(CEPT).</a:t>
            </a:r>
          </a:p>
          <a:p>
            <a:r>
              <a:rPr lang="en-US" dirty="0" smtClean="0"/>
              <a:t>HDL cholesterol is taken up directly by </a:t>
            </a:r>
            <a:r>
              <a:rPr lang="en-US" dirty="0" err="1" smtClean="0"/>
              <a:t>hepatocytes</a:t>
            </a:r>
            <a:r>
              <a:rPr lang="en-US" dirty="0" smtClean="0"/>
              <a:t> via the scavenger receptor class B1 (</a:t>
            </a:r>
            <a:r>
              <a:rPr lang="en-US" b="1" dirty="0" smtClean="0"/>
              <a:t>SR-B1</a:t>
            </a:r>
            <a:r>
              <a:rPr lang="en-US" dirty="0" smtClean="0"/>
              <a:t>)</a:t>
            </a:r>
          </a:p>
          <a:p>
            <a:r>
              <a:rPr lang="en-US" dirty="0" smtClean="0"/>
              <a:t>In the liver, cholesterol is secreted into the bile, either  directly or after conversion to bile acids. </a:t>
            </a:r>
          </a:p>
          <a:p>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a:srcRect l="33400" t="29463" r="13976" b="24237"/>
          <a:stretch>
            <a:fillRect/>
          </a:stretch>
        </p:blipFill>
        <p:spPr bwMode="auto">
          <a:xfrm>
            <a:off x="228600" y="533400"/>
            <a:ext cx="86868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2"/>
          <p:cNvPicPr>
            <a:picLocks noChangeAspect="1" noChangeArrowheads="1"/>
          </p:cNvPicPr>
          <p:nvPr/>
        </p:nvPicPr>
        <p:blipFill>
          <a:blip r:embed="rId2"/>
          <a:srcRect l="20498" t="13542" r="19180" b="6250"/>
          <a:stretch>
            <a:fillRect/>
          </a:stretch>
        </p:blipFill>
        <p:spPr bwMode="auto">
          <a:xfrm>
            <a:off x="-1" y="0"/>
            <a:ext cx="9173688" cy="6858000"/>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7890" name="Picture 2"/>
          <p:cNvPicPr>
            <a:picLocks noGrp="1" noChangeAspect="1" noChangeArrowheads="1"/>
          </p:cNvPicPr>
          <p:nvPr>
            <p:ph idx="1"/>
          </p:nvPr>
        </p:nvPicPr>
        <p:blipFill>
          <a:blip r:embed="rId2"/>
          <a:srcRect l="12137" t="28622" r="37695" b="17503"/>
          <a:stretch>
            <a:fillRect/>
          </a:stretch>
        </p:blipFill>
        <p:spPr bwMode="auto">
          <a:xfrm>
            <a:off x="9525" y="0"/>
            <a:ext cx="9151142" cy="666821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smtClean="0"/>
              <a:t>Classification - hyperlipidemia</a:t>
            </a:r>
          </a:p>
        </p:txBody>
      </p:sp>
      <p:sp>
        <p:nvSpPr>
          <p:cNvPr id="3" name="Content Placeholder 2"/>
          <p:cNvSpPr>
            <a:spLocks noGrp="1"/>
          </p:cNvSpPr>
          <p:nvPr>
            <p:ph idx="1"/>
          </p:nvPr>
        </p:nvSpPr>
        <p:spPr/>
        <p:txBody>
          <a:bodyPr>
            <a:normAutofit/>
          </a:bodyPr>
          <a:lstStyle/>
          <a:p>
            <a:pPr eaLnBrk="1" hangingPunct="1"/>
            <a:endParaRPr lang="en-US" dirty="0" smtClean="0"/>
          </a:p>
          <a:p>
            <a:r>
              <a:rPr lang="en-US" sz="2800" b="1" dirty="0" smtClean="0"/>
              <a:t>Primary -</a:t>
            </a:r>
            <a:r>
              <a:rPr lang="en-US" sz="2800" dirty="0" smtClean="0"/>
              <a:t>defect in genes and /or enzymes involved in lipoprotein metabolism</a:t>
            </a:r>
            <a:endParaRPr lang="en-US" sz="2800" b="1" dirty="0" smtClean="0"/>
          </a:p>
          <a:p>
            <a:pPr eaLnBrk="1" hangingPunct="1"/>
            <a:r>
              <a:rPr lang="en-US" sz="2800" b="1" dirty="0" smtClean="0"/>
              <a:t>Secondary- </a:t>
            </a:r>
            <a:r>
              <a:rPr lang="en-US" sz="2800" dirty="0" smtClean="0"/>
              <a:t>diet, exercise, addictions ,hormonal changes, </a:t>
            </a:r>
            <a:r>
              <a:rPr lang="en-US" sz="2800" dirty="0" err="1" smtClean="0"/>
              <a:t>nephrotic</a:t>
            </a:r>
            <a:r>
              <a:rPr lang="en-US" sz="2800" dirty="0" smtClean="0"/>
              <a:t> syndrome, metabolic syndrome..</a:t>
            </a:r>
          </a:p>
          <a:p>
            <a:pPr eaLnBrk="1" hangingPunct="1">
              <a:buNone/>
            </a:pPr>
            <a:endParaRPr lang="en-US"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The original classification of lipoprotein disorders by </a:t>
            </a:r>
            <a:r>
              <a:rPr lang="en-US" b="1" dirty="0" smtClean="0"/>
              <a:t>Fredrickson, Lees, and Levy </a:t>
            </a:r>
            <a:r>
              <a:rPr lang="en-US" dirty="0" smtClean="0"/>
              <a:t>(1967).</a:t>
            </a:r>
          </a:p>
          <a:p>
            <a:r>
              <a:rPr lang="en-US" dirty="0" smtClean="0"/>
              <a:t>It was based on measurement of total plasma cholesterol and triglycerides</a:t>
            </a:r>
          </a:p>
          <a:p>
            <a:r>
              <a:rPr lang="en-US" dirty="0" smtClean="0"/>
              <a:t>Analysis of  lipoprotein patterns after separation by electrophoresis. </a:t>
            </a: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pPr eaLnBrk="1" fontAlgn="auto" hangingPunct="1">
              <a:spcAft>
                <a:spcPts val="0"/>
              </a:spcAft>
              <a:defRPr/>
            </a:pPr>
            <a:r>
              <a:rPr lang="en-US" dirty="0" smtClean="0"/>
              <a:t>Primary </a:t>
            </a:r>
            <a:r>
              <a:rPr lang="en-US" dirty="0" err="1" smtClean="0"/>
              <a:t>hyperlipidemia</a:t>
            </a:r>
            <a:r>
              <a:rPr lang="en-US" dirty="0" smtClean="0"/>
              <a:t> – Fredrickson classification</a:t>
            </a:r>
            <a:endParaRPr lang="en-US" dirty="0"/>
          </a:p>
        </p:txBody>
      </p:sp>
      <p:pic>
        <p:nvPicPr>
          <p:cNvPr id="18435" name="Picture 2"/>
          <p:cNvPicPr>
            <a:picLocks noGrp="1" noChangeAspect="1" noChangeArrowheads="1"/>
          </p:cNvPicPr>
          <p:nvPr>
            <p:ph idx="1"/>
          </p:nvPr>
        </p:nvPicPr>
        <p:blipFill>
          <a:blip r:embed="rId3"/>
          <a:srcRect l="24443" t="10933" r="1725" b="33380"/>
          <a:stretch>
            <a:fillRect/>
          </a:stretch>
        </p:blipFill>
        <p:spPr>
          <a:xfrm>
            <a:off x="0" y="609600"/>
            <a:ext cx="9144000" cy="6019800"/>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42" name="Picture 2"/>
          <p:cNvPicPr>
            <a:picLocks noGrp="1" noChangeAspect="1" noChangeArrowheads="1"/>
          </p:cNvPicPr>
          <p:nvPr>
            <p:ph idx="1"/>
          </p:nvPr>
        </p:nvPicPr>
        <p:blipFill>
          <a:blip r:embed="rId2"/>
          <a:srcRect l="19710" t="23571" r="28229" b="7401"/>
          <a:stretch>
            <a:fillRect/>
          </a:stretch>
        </p:blipFill>
        <p:spPr bwMode="auto">
          <a:xfrm>
            <a:off x="0" y="0"/>
            <a:ext cx="9199757"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Despite providing a useful conceptual framework this classification has many drawbacks</a:t>
            </a:r>
          </a:p>
          <a:p>
            <a:pPr lvl="1"/>
            <a:r>
              <a:rPr lang="en-US" dirty="0" smtClean="0"/>
              <a:t>It does not include HDL-C</a:t>
            </a:r>
          </a:p>
          <a:p>
            <a:pPr lvl="1"/>
            <a:r>
              <a:rPr lang="en-US" dirty="0" smtClean="0"/>
              <a:t>It does not differentiate severe monogenic lipoprotein disorders from the more common polygenic disorders. </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smtClean="0"/>
              <a:t>Alternative classifications</a:t>
            </a:r>
          </a:p>
        </p:txBody>
      </p:sp>
      <p:sp>
        <p:nvSpPr>
          <p:cNvPr id="3" name="Content Placeholder 2"/>
          <p:cNvSpPr>
            <a:spLocks noGrp="1"/>
          </p:cNvSpPr>
          <p:nvPr>
            <p:ph idx="1"/>
          </p:nvPr>
        </p:nvSpPr>
        <p:spPr>
          <a:xfrm>
            <a:off x="457200" y="1371600"/>
            <a:ext cx="8229600" cy="4525963"/>
          </a:xfrm>
        </p:spPr>
        <p:txBody>
          <a:bodyPr>
            <a:normAutofit/>
          </a:bodyPr>
          <a:lstStyle/>
          <a:p>
            <a:pPr marL="274320" indent="-274320">
              <a:defRPr/>
            </a:pPr>
            <a:r>
              <a:rPr lang="en-US" dirty="0" smtClean="0"/>
              <a:t>Primary Disorders of Elevated </a:t>
            </a:r>
            <a:r>
              <a:rPr lang="en-US" dirty="0" err="1" smtClean="0"/>
              <a:t>ApoB</a:t>
            </a:r>
            <a:r>
              <a:rPr lang="en-US" dirty="0" smtClean="0"/>
              <a:t> -Containing Lipoproteins</a:t>
            </a:r>
            <a:r>
              <a:rPr lang="en-US" dirty="0" smtClean="0">
                <a:latin typeface="Calibri"/>
                <a:cs typeface="Calibri"/>
              </a:rPr>
              <a:t>{</a:t>
            </a:r>
            <a:r>
              <a:rPr lang="en-US" dirty="0" err="1" smtClean="0"/>
              <a:t>VLDL,IDL,LDL,Lp</a:t>
            </a:r>
            <a:r>
              <a:rPr lang="en-US" dirty="0" smtClean="0"/>
              <a:t>(a)</a:t>
            </a:r>
            <a:r>
              <a:rPr lang="en-US" dirty="0" smtClean="0">
                <a:latin typeface="Calibri"/>
                <a:cs typeface="Calibri"/>
              </a:rPr>
              <a:t>}</a:t>
            </a:r>
            <a:endParaRPr lang="en-US" dirty="0" smtClean="0"/>
          </a:p>
          <a:p>
            <a:pPr marL="274320" indent="-274320">
              <a:defRPr/>
            </a:pPr>
            <a:r>
              <a:rPr lang="en-US" dirty="0" smtClean="0"/>
              <a:t>Inherited Causes of Low Levels of </a:t>
            </a:r>
            <a:r>
              <a:rPr lang="en-US" dirty="0" err="1" smtClean="0"/>
              <a:t>ApoB</a:t>
            </a:r>
            <a:r>
              <a:rPr lang="en-US" dirty="0" smtClean="0"/>
              <a:t> -Containing Lipoproteins</a:t>
            </a:r>
          </a:p>
          <a:p>
            <a:pPr marL="274320" indent="-274320">
              <a:defRPr/>
            </a:pPr>
            <a:r>
              <a:rPr lang="en-US" dirty="0" smtClean="0"/>
              <a:t>Genetic Disorders of HDL Metabolism</a:t>
            </a:r>
          </a:p>
          <a:p>
            <a:pPr eaLnBrk="1" hangingPunct="1">
              <a:defRPr/>
            </a:pPr>
            <a:r>
              <a:rPr lang="en-US" dirty="0" smtClean="0"/>
              <a:t>Miscellaneous-</a:t>
            </a:r>
          </a:p>
          <a:p>
            <a:pPr eaLnBrk="1" hangingPunct="1">
              <a:buFont typeface="Wingdings 2" pitchFamily="18" charset="2"/>
              <a:buNone/>
              <a:defRPr/>
            </a:pPr>
            <a:r>
              <a:rPr lang="en-US" dirty="0" smtClean="0"/>
              <a:t>        Elevated Plasma Levels of Lipoprotein(a)</a:t>
            </a:r>
          </a:p>
          <a:p>
            <a:pPr eaLnBrk="1" hangingPunct="1">
              <a:buFont typeface="Wingdings 2" pitchFamily="18" charset="2"/>
              <a:buNone/>
              <a:defRPr/>
            </a:pPr>
            <a:r>
              <a:rPr lang="en-US" dirty="0" smtClean="0"/>
              <a:t>        Elevated small dense LDL particles</a:t>
            </a:r>
          </a:p>
          <a:p>
            <a:pPr marL="274320" indent="-274320" eaLnBrk="1" fontAlgn="auto" hangingPunct="1">
              <a:spcAft>
                <a:spcPts val="0"/>
              </a:spcAft>
              <a:buClr>
                <a:schemeClr val="accent3"/>
              </a:buClr>
              <a:buFont typeface="Wingdings 2"/>
              <a:buChar char=""/>
              <a:defRPr/>
            </a:pP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4994" name="Picture 2"/>
          <p:cNvPicPr>
            <a:picLocks noGrp="1" noChangeAspect="1" noChangeArrowheads="1"/>
          </p:cNvPicPr>
          <p:nvPr>
            <p:ph idx="1"/>
          </p:nvPr>
        </p:nvPicPr>
        <p:blipFill>
          <a:blip r:embed="rId3"/>
          <a:srcRect l="33908" t="13469" r="6458" b="32655"/>
          <a:stretch>
            <a:fillRect/>
          </a:stretch>
        </p:blipFill>
        <p:spPr bwMode="auto">
          <a:xfrm>
            <a:off x="0" y="-7620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4"/>
          <p:cNvSpPr>
            <a:spLocks noGrp="1"/>
          </p:cNvSpPr>
          <p:nvPr>
            <p:ph type="title"/>
          </p:nvPr>
        </p:nvSpPr>
        <p:spPr>
          <a:xfrm>
            <a:off x="457200" y="228600"/>
            <a:ext cx="8229600" cy="1295400"/>
          </a:xfrm>
        </p:spPr>
        <p:txBody>
          <a:bodyPr>
            <a:normAutofit fontScale="90000"/>
          </a:bodyPr>
          <a:lstStyle/>
          <a:p>
            <a:pPr algn="ctr" eaLnBrk="1" hangingPunct="1"/>
            <a:r>
              <a:rPr lang="en-US" sz="3600" b="1" dirty="0" smtClean="0"/>
              <a:t>Lipid disorders associated with elevated LDL and normal triglycerides</a:t>
            </a:r>
            <a:r>
              <a:rPr lang="en-US" b="1" dirty="0" smtClean="0"/>
              <a:t/>
            </a:r>
            <a:br>
              <a:rPr lang="en-US" b="1" dirty="0" smtClean="0"/>
            </a:br>
            <a:endParaRPr lang="en-US" b="1" dirty="0" smtClean="0"/>
          </a:p>
        </p:txBody>
      </p:sp>
      <p:sp>
        <p:nvSpPr>
          <p:cNvPr id="21507" name="Content Placeholder 5"/>
          <p:cNvSpPr>
            <a:spLocks noGrp="1"/>
          </p:cNvSpPr>
          <p:nvPr>
            <p:ph idx="1"/>
          </p:nvPr>
        </p:nvSpPr>
        <p:spPr/>
        <p:txBody>
          <a:bodyPr>
            <a:normAutofit fontScale="92500"/>
          </a:bodyPr>
          <a:lstStyle/>
          <a:p>
            <a:pPr marL="514350" indent="-514350" eaLnBrk="1" hangingPunct="1">
              <a:buFont typeface="Calibri" pitchFamily="34" charset="0"/>
              <a:buAutoNum type="arabicPeriod"/>
            </a:pPr>
            <a:r>
              <a:rPr lang="en-US" dirty="0" smtClean="0"/>
              <a:t>Familial Hypercholesterolemia (FH)</a:t>
            </a:r>
          </a:p>
          <a:p>
            <a:pPr marL="514350" indent="-514350" eaLnBrk="1" hangingPunct="1">
              <a:buFont typeface="Calibri" pitchFamily="34" charset="0"/>
              <a:buAutoNum type="arabicPeriod"/>
            </a:pPr>
            <a:r>
              <a:rPr lang="en-US" dirty="0" smtClean="0"/>
              <a:t>Familial Defective ApoB-100 (FDB)</a:t>
            </a:r>
          </a:p>
          <a:p>
            <a:pPr marL="514350" indent="-514350" eaLnBrk="1" hangingPunct="1">
              <a:buFont typeface="Calibri" pitchFamily="34" charset="0"/>
              <a:buAutoNum type="arabicPeriod"/>
            </a:pPr>
            <a:r>
              <a:rPr lang="en-US" dirty="0" err="1" smtClean="0"/>
              <a:t>Autosomal</a:t>
            </a:r>
            <a:r>
              <a:rPr lang="en-US" dirty="0" smtClean="0"/>
              <a:t> Dominant Hypercholesterolemia Due to Mutations in Pcsk9 (ADH-Pcsk9 or ADH3)</a:t>
            </a:r>
          </a:p>
          <a:p>
            <a:pPr marL="514350" indent="-514350" eaLnBrk="1" hangingPunct="1">
              <a:buFont typeface="Calibri" pitchFamily="34" charset="0"/>
              <a:buAutoNum type="arabicPeriod"/>
            </a:pPr>
            <a:r>
              <a:rPr lang="en-US" dirty="0" err="1" smtClean="0"/>
              <a:t>Autosomal</a:t>
            </a:r>
            <a:r>
              <a:rPr lang="en-US" dirty="0" smtClean="0"/>
              <a:t> Recessive Hypercholesterolemia (ARH)</a:t>
            </a:r>
          </a:p>
          <a:p>
            <a:pPr marL="514350" indent="-514350" eaLnBrk="1" hangingPunct="1">
              <a:buFont typeface="Calibri" pitchFamily="34" charset="0"/>
              <a:buAutoNum type="arabicPeriod"/>
            </a:pPr>
            <a:r>
              <a:rPr lang="en-US" dirty="0" err="1" smtClean="0"/>
              <a:t>Sitosterolemia</a:t>
            </a:r>
            <a:endParaRPr lang="en-US" dirty="0" smtClean="0"/>
          </a:p>
          <a:p>
            <a:pPr marL="514350" indent="-514350" eaLnBrk="1" hangingPunct="1">
              <a:buFont typeface="Calibri" pitchFamily="34" charset="0"/>
              <a:buAutoNum type="arabicPeriod"/>
            </a:pPr>
            <a:r>
              <a:rPr lang="en-US" dirty="0" smtClean="0"/>
              <a:t>Polygenic Hypercholesterolemia</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b="1" smtClean="0"/>
              <a:t>Familial hypercholesterolemia</a:t>
            </a:r>
          </a:p>
        </p:txBody>
      </p:sp>
      <p:sp>
        <p:nvSpPr>
          <p:cNvPr id="22531" name="Content Placeholder 2"/>
          <p:cNvSpPr>
            <a:spLocks noGrp="1"/>
          </p:cNvSpPr>
          <p:nvPr>
            <p:ph sz="half" idx="1"/>
          </p:nvPr>
        </p:nvSpPr>
        <p:spPr>
          <a:xfrm>
            <a:off x="228600" y="1371600"/>
            <a:ext cx="8534400" cy="5105400"/>
          </a:xfrm>
        </p:spPr>
        <p:txBody>
          <a:bodyPr>
            <a:normAutofit/>
          </a:bodyPr>
          <a:lstStyle/>
          <a:p>
            <a:pPr eaLnBrk="1" hangingPunct="1"/>
            <a:r>
              <a:rPr lang="en-US" dirty="0" err="1" smtClean="0"/>
              <a:t>Autosomal</a:t>
            </a:r>
            <a:r>
              <a:rPr lang="en-US" dirty="0" smtClean="0"/>
              <a:t> </a:t>
            </a:r>
            <a:r>
              <a:rPr lang="en-US" dirty="0" err="1" smtClean="0"/>
              <a:t>codominant</a:t>
            </a:r>
            <a:r>
              <a:rPr lang="en-US" dirty="0" smtClean="0"/>
              <a:t> disorder </a:t>
            </a:r>
          </a:p>
          <a:p>
            <a:pPr eaLnBrk="1" hangingPunct="1"/>
            <a:r>
              <a:rPr lang="en-US" dirty="0" smtClean="0"/>
              <a:t>Elevated plasma levels of LDL-C </a:t>
            </a:r>
          </a:p>
          <a:p>
            <a:pPr eaLnBrk="1" hangingPunct="1"/>
            <a:r>
              <a:rPr lang="en-US" dirty="0" smtClean="0"/>
              <a:t>Triglyceride level-normal</a:t>
            </a:r>
          </a:p>
          <a:p>
            <a:pPr eaLnBrk="1" hangingPunct="1"/>
            <a:r>
              <a:rPr lang="en-US" dirty="0" smtClean="0"/>
              <a:t>Premature coronary atherosclerosis</a:t>
            </a:r>
          </a:p>
          <a:p>
            <a:pPr eaLnBrk="1" hangingPunct="1"/>
            <a:r>
              <a:rPr lang="en-US" dirty="0" smtClean="0"/>
              <a:t>Pathophysiology -Defect in LDL receptor(ADH-1)</a:t>
            </a:r>
          </a:p>
          <a:p>
            <a:r>
              <a:rPr lang="en-US" dirty="0" smtClean="0"/>
              <a:t>More than 1600 different mutations have been reported in association with FH.</a:t>
            </a:r>
          </a:p>
          <a:p>
            <a:r>
              <a:rPr lang="en-US" dirty="0" smtClean="0"/>
              <a:t>Homozygous (</a:t>
            </a:r>
            <a:r>
              <a:rPr lang="en-IN" dirty="0" smtClean="0"/>
              <a:t>&lt;1/1000000)</a:t>
            </a:r>
            <a:r>
              <a:rPr lang="en-US" dirty="0" smtClean="0"/>
              <a:t> and heterozygous(1/250)</a:t>
            </a:r>
          </a:p>
          <a:p>
            <a:r>
              <a:rPr lang="en-US" dirty="0" smtClean="0"/>
              <a:t>Receptor negative : &lt; 2% LDL receptor activity </a:t>
            </a:r>
          </a:p>
          <a:p>
            <a:r>
              <a:rPr lang="en-US" dirty="0" smtClean="0"/>
              <a:t>Receptor defective: 2-25% receptor activity</a:t>
            </a:r>
          </a:p>
          <a:p>
            <a:endParaRPr lang="en-US" dirty="0" smtClean="0"/>
          </a:p>
          <a:p>
            <a:pPr eaLnBrk="1" hangingPunct="1"/>
            <a:endParaRPr lang="en-US" dirty="0" smtClean="0"/>
          </a:p>
          <a:p>
            <a:pPr eaLnBrk="1" hangingPunct="1">
              <a:buFont typeface="Wingdings 2" pitchFamily="18" charset="2"/>
              <a:buNone/>
            </a:pPr>
            <a:endParaRPr lang="en-US" dirty="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p:txBody>
          <a:bodyPr/>
          <a:lstStyle/>
          <a:p>
            <a:pPr eaLnBrk="1" hangingPunct="1"/>
            <a:r>
              <a:rPr lang="en-US" b="1" smtClean="0"/>
              <a:t>Familial hypercholesterolemia</a:t>
            </a:r>
            <a:endParaRPr lang="en-US" smtClean="0"/>
          </a:p>
        </p:txBody>
      </p:sp>
      <p:sp>
        <p:nvSpPr>
          <p:cNvPr id="1028" name="Content Placeholder 2"/>
          <p:cNvSpPr>
            <a:spLocks noGrp="1"/>
          </p:cNvSpPr>
          <p:nvPr>
            <p:ph idx="1"/>
          </p:nvPr>
        </p:nvSpPr>
        <p:spPr>
          <a:xfrm>
            <a:off x="0" y="1447800"/>
            <a:ext cx="8915400" cy="5181600"/>
          </a:xfrm>
        </p:spPr>
        <p:txBody>
          <a:bodyPr>
            <a:normAutofit fontScale="92500"/>
          </a:bodyPr>
          <a:lstStyle/>
          <a:p>
            <a:pPr eaLnBrk="1" hangingPunct="1"/>
            <a:r>
              <a:rPr lang="en-US" b="1" dirty="0" smtClean="0"/>
              <a:t>Tendon</a:t>
            </a:r>
            <a:r>
              <a:rPr lang="en-US" dirty="0" smtClean="0"/>
              <a:t> </a:t>
            </a:r>
            <a:r>
              <a:rPr lang="en-US" b="1" dirty="0" err="1" smtClean="0"/>
              <a:t>xanthomas-</a:t>
            </a:r>
            <a:r>
              <a:rPr lang="en-US" dirty="0" err="1" smtClean="0"/>
              <a:t>hands,wrists,elbows,knees,heels</a:t>
            </a:r>
            <a:r>
              <a:rPr lang="en-US" dirty="0" smtClean="0"/>
              <a:t> or buttocks</a:t>
            </a:r>
          </a:p>
          <a:p>
            <a:pPr eaLnBrk="1" hangingPunct="1"/>
            <a:r>
              <a:rPr lang="en-US" dirty="0" smtClean="0"/>
              <a:t>Total cholesterol levels: </a:t>
            </a:r>
            <a:r>
              <a:rPr lang="en-US" dirty="0" err="1" smtClean="0"/>
              <a:t>HeFH</a:t>
            </a:r>
            <a:r>
              <a:rPr lang="en-US" dirty="0" smtClean="0"/>
              <a:t>/HoFH</a:t>
            </a:r>
            <a:r>
              <a:rPr lang="en-US" dirty="0" smtClean="0">
                <a:sym typeface="Wingdings" pitchFamily="2" charset="2"/>
              </a:rPr>
              <a:t></a:t>
            </a:r>
            <a:r>
              <a:rPr lang="en-US" dirty="0" smtClean="0"/>
              <a:t>350- 550/650-1000 mg/dl</a:t>
            </a:r>
          </a:p>
          <a:p>
            <a:r>
              <a:rPr lang="en-US" dirty="0" smtClean="0"/>
              <a:t>Total LDL-C levels :</a:t>
            </a:r>
            <a:r>
              <a:rPr lang="en-US" dirty="0" err="1" smtClean="0"/>
              <a:t>HeFH</a:t>
            </a:r>
            <a:r>
              <a:rPr lang="en-US" dirty="0" smtClean="0"/>
              <a:t>/HoFH</a:t>
            </a:r>
            <a:r>
              <a:rPr lang="en-US" dirty="0" smtClean="0">
                <a:sym typeface="Wingdings" pitchFamily="2" charset="2"/>
              </a:rPr>
              <a:t>200-400/&gt;600mg/dl</a:t>
            </a:r>
            <a:endParaRPr lang="en-US" dirty="0" smtClean="0"/>
          </a:p>
          <a:p>
            <a:pPr eaLnBrk="1" hangingPunct="1"/>
            <a:r>
              <a:rPr lang="en-US" dirty="0" smtClean="0"/>
              <a:t>Accelerated atherosclerosis – begins in aortic root and extends into coronary </a:t>
            </a:r>
            <a:r>
              <a:rPr lang="en-US" dirty="0" err="1" smtClean="0"/>
              <a:t>ostia</a:t>
            </a:r>
            <a:endParaRPr lang="en-US" dirty="0" smtClean="0"/>
          </a:p>
          <a:p>
            <a:pPr eaLnBrk="1" hangingPunct="1"/>
            <a:r>
              <a:rPr lang="en-US" dirty="0" smtClean="0"/>
              <a:t>Receptor negative-untreated patients don’t survive beyond 2</a:t>
            </a:r>
            <a:r>
              <a:rPr lang="en-US" baseline="30000" dirty="0" smtClean="0"/>
              <a:t>nd</a:t>
            </a:r>
            <a:r>
              <a:rPr lang="en-US" dirty="0" smtClean="0"/>
              <a:t> decade</a:t>
            </a:r>
          </a:p>
          <a:p>
            <a:pPr eaLnBrk="1" hangingPunct="1"/>
            <a:r>
              <a:rPr lang="en-US" dirty="0" smtClean="0"/>
              <a:t>Receptor defective- better prognosis</a:t>
            </a:r>
          </a:p>
          <a:p>
            <a:pPr eaLnBrk="1" hangingPunct="1"/>
            <a:endParaRPr lang="en-US" dirty="0" smtClean="0"/>
          </a:p>
          <a:p>
            <a:pPr eaLnBrk="1" hangingPunct="1"/>
            <a:endParaRPr lang="en-US"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8914" name="Picture 2"/>
          <p:cNvPicPr>
            <a:picLocks noChangeAspect="1" noChangeArrowheads="1"/>
          </p:cNvPicPr>
          <p:nvPr/>
        </p:nvPicPr>
        <p:blipFill>
          <a:blip r:embed="rId2"/>
          <a:srcRect l="32796" t="21875" r="16252" b="13542"/>
          <a:stretch>
            <a:fillRect/>
          </a:stretch>
        </p:blipFill>
        <p:spPr bwMode="auto">
          <a:xfrm>
            <a:off x="-1" y="0"/>
            <a:ext cx="9195619"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8" name="Object 2"/>
          <p:cNvGraphicFramePr>
            <a:graphicFrameLocks noChangeAspect="1"/>
          </p:cNvGraphicFramePr>
          <p:nvPr>
            <p:ph idx="1"/>
          </p:nvPr>
        </p:nvGraphicFramePr>
        <p:xfrm>
          <a:off x="0" y="4629150"/>
          <a:ext cx="4114800" cy="2228850"/>
        </p:xfrm>
        <a:graphic>
          <a:graphicData uri="http://schemas.openxmlformats.org/presentationml/2006/ole">
            <p:oleObj spid="_x0000_s86018" name="Photo Editor Photo" r:id="rId3" imgW="4114286" imgH="2228571" progId="">
              <p:embed/>
            </p:oleObj>
          </a:graphicData>
        </a:graphic>
      </p:graphicFrame>
      <p:pic>
        <p:nvPicPr>
          <p:cNvPr id="5" name="Picture 1027" descr="LIPID8"/>
          <p:cNvPicPr>
            <a:picLocks noChangeAspect="1" noChangeArrowheads="1"/>
          </p:cNvPicPr>
          <p:nvPr/>
        </p:nvPicPr>
        <p:blipFill>
          <a:blip r:embed="rId4"/>
          <a:srcRect/>
          <a:stretch>
            <a:fillRect/>
          </a:stretch>
        </p:blipFill>
        <p:spPr bwMode="auto">
          <a:xfrm>
            <a:off x="5951537" y="3602473"/>
            <a:ext cx="3192463" cy="3255527"/>
          </a:xfrm>
          <a:prstGeom prst="rect">
            <a:avLst/>
          </a:prstGeom>
          <a:noFill/>
          <a:ln w="25400">
            <a:solidFill>
              <a:schemeClr val="folHlink"/>
            </a:solidFill>
            <a:miter lim="800000"/>
            <a:headEnd/>
            <a:tailEnd/>
          </a:ln>
        </p:spPr>
      </p:pic>
      <p:pic>
        <p:nvPicPr>
          <p:cNvPr id="7" name="Picture 6" descr="LIPID12"/>
          <p:cNvPicPr>
            <a:picLocks noChangeAspect="1" noChangeArrowheads="1"/>
          </p:cNvPicPr>
          <p:nvPr/>
        </p:nvPicPr>
        <p:blipFill>
          <a:blip r:embed="rId5"/>
          <a:srcRect/>
          <a:stretch>
            <a:fillRect/>
          </a:stretch>
        </p:blipFill>
        <p:spPr bwMode="auto">
          <a:xfrm>
            <a:off x="0" y="228600"/>
            <a:ext cx="2849563" cy="4114800"/>
          </a:xfrm>
          <a:prstGeom prst="rect">
            <a:avLst/>
          </a:prstGeom>
          <a:noFill/>
          <a:ln w="25400">
            <a:solidFill>
              <a:schemeClr val="folHlink"/>
            </a:solidFill>
            <a:miter lim="800000"/>
            <a:headEnd/>
            <a:tailEnd/>
          </a:ln>
        </p:spPr>
      </p:pic>
      <p:pic>
        <p:nvPicPr>
          <p:cNvPr id="9" name="Picture 8" descr="LIPID11"/>
          <p:cNvPicPr>
            <a:picLocks noChangeAspect="1" noChangeArrowheads="1"/>
          </p:cNvPicPr>
          <p:nvPr/>
        </p:nvPicPr>
        <p:blipFill>
          <a:blip r:embed="rId6"/>
          <a:srcRect/>
          <a:stretch>
            <a:fillRect/>
          </a:stretch>
        </p:blipFill>
        <p:spPr bwMode="auto">
          <a:xfrm>
            <a:off x="4651761" y="304800"/>
            <a:ext cx="4492239" cy="3162300"/>
          </a:xfrm>
          <a:prstGeom prst="rect">
            <a:avLst/>
          </a:prstGeom>
          <a:noFill/>
          <a:ln w="25400">
            <a:solidFill>
              <a:schemeClr val="folHlink"/>
            </a:solid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95400"/>
            <a:ext cx="8382000" cy="4830763"/>
          </a:xfrm>
        </p:spPr>
        <p:txBody>
          <a:bodyPr>
            <a:normAutofit fontScale="92500" lnSpcReduction="10000"/>
          </a:bodyPr>
          <a:lstStyle/>
          <a:p>
            <a:pPr marL="342900" lvl="1" indent="-342900">
              <a:buFont typeface="Arial" pitchFamily="34" charset="0"/>
              <a:buChar char="•"/>
            </a:pPr>
            <a:r>
              <a:rPr lang="en-IN" dirty="0" smtClean="0"/>
              <a:t>In </a:t>
            </a:r>
            <a:r>
              <a:rPr lang="en-IN" dirty="0" err="1" smtClean="0"/>
              <a:t>HeFH</a:t>
            </a:r>
            <a:r>
              <a:rPr lang="en-IN" dirty="0" smtClean="0"/>
              <a:t>, CAD develops in about 50% of males by the age of 50yrs and 30% of females by 60yr.</a:t>
            </a:r>
          </a:p>
          <a:p>
            <a:pPr marL="342900" lvl="1" indent="-342900">
              <a:buFont typeface="Arial" pitchFamily="34" charset="0"/>
              <a:buChar char="•"/>
            </a:pPr>
            <a:r>
              <a:rPr lang="en-IN" dirty="0" smtClean="0"/>
              <a:t>No specific diagnostic test.</a:t>
            </a:r>
          </a:p>
          <a:p>
            <a:pPr marL="342900" lvl="1" indent="-342900">
              <a:buFont typeface="Arial" pitchFamily="34" charset="0"/>
              <a:buChar char="•"/>
            </a:pPr>
            <a:r>
              <a:rPr lang="en-IN" dirty="0" smtClean="0"/>
              <a:t>Founder effect  is demonstrated</a:t>
            </a:r>
            <a:r>
              <a:rPr lang="en-IN" sz="1900" dirty="0" smtClean="0"/>
              <a:t>.(</a:t>
            </a:r>
            <a:r>
              <a:rPr lang="en-US" sz="1900" dirty="0" smtClean="0"/>
              <a:t> The loss of genetic variation that occurs when a new population is established by a very small number of individuals from a larger population). </a:t>
            </a:r>
            <a:endParaRPr lang="en-IN" sz="1900" dirty="0" smtClean="0"/>
          </a:p>
          <a:p>
            <a:pPr marL="342900" lvl="1" indent="-342900">
              <a:buFont typeface="Arial" pitchFamily="34" charset="0"/>
              <a:buChar char="•"/>
            </a:pPr>
            <a:r>
              <a:rPr lang="en-IN" dirty="0" smtClean="0"/>
              <a:t>Screening  in target population was the initial method but changed to “cascade screening”.</a:t>
            </a:r>
          </a:p>
          <a:p>
            <a:pPr marL="342900" lvl="1" indent="-342900">
              <a:buFont typeface="Arial" pitchFamily="34" charset="0"/>
              <a:buChar char="•"/>
            </a:pPr>
            <a:r>
              <a:rPr lang="en-IN" dirty="0" smtClean="0"/>
              <a:t>Cascade screening- first and second degree relatives of diagnosed patients. </a:t>
            </a:r>
          </a:p>
          <a:p>
            <a:pPr marL="342900" lvl="1" indent="-342900">
              <a:buFont typeface="Arial" pitchFamily="34" charset="0"/>
              <a:buChar char="•"/>
            </a:pPr>
            <a:r>
              <a:rPr lang="en-IN" dirty="0" smtClean="0"/>
              <a:t>Various clinical </a:t>
            </a:r>
            <a:r>
              <a:rPr lang="en-IN" dirty="0" err="1" smtClean="0"/>
              <a:t>criterias</a:t>
            </a:r>
            <a:r>
              <a:rPr lang="en-IN" dirty="0" smtClean="0"/>
              <a:t> for diagnosis FH have been proposed.</a:t>
            </a:r>
          </a:p>
          <a:p>
            <a:pPr marL="342900" lvl="1" indent="-342900">
              <a:buFont typeface="Arial" pitchFamily="34" charset="0"/>
              <a:buChar char="•"/>
            </a:pPr>
            <a:endParaRPr lang="en-IN" dirty="0" smtClean="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N" b="1" dirty="0"/>
              <a:t>Simon Broome </a:t>
            </a:r>
            <a:r>
              <a:rPr lang="en-IN" b="1" dirty="0" smtClean="0"/>
              <a:t>criteria-UK</a:t>
            </a:r>
            <a:endParaRPr lang="en-IN" dirty="0"/>
          </a:p>
        </p:txBody>
      </p:sp>
      <p:graphicFrame>
        <p:nvGraphicFramePr>
          <p:cNvPr id="7" name="Content Placeholder 6"/>
          <p:cNvGraphicFramePr>
            <a:graphicFrameLocks noGrp="1"/>
          </p:cNvGraphicFramePr>
          <p:nvPr>
            <p:ph idx="1"/>
            <p:extLst>
              <p:ext uri="{D42A27DB-BD31-4B8C-83A1-F6EECF244321}">
                <p14:modId xmlns="" xmlns:p14="http://schemas.microsoft.com/office/powerpoint/2010/main" val="738173022"/>
              </p:ext>
            </p:extLst>
          </p:nvPr>
        </p:nvGraphicFramePr>
        <p:xfrm>
          <a:off x="628650" y="1825625"/>
          <a:ext cx="7886700" cy="4577080"/>
        </p:xfrm>
        <a:graphic>
          <a:graphicData uri="http://schemas.openxmlformats.org/drawingml/2006/table">
            <a:tbl>
              <a:tblPr firstRow="1" bandRow="1">
                <a:tableStyleId>{5C22544A-7EE6-4342-B048-85BDC9FD1C3A}</a:tableStyleId>
              </a:tblPr>
              <a:tblGrid>
                <a:gridCol w="2628900"/>
                <a:gridCol w="2628900"/>
                <a:gridCol w="2628900"/>
              </a:tblGrid>
              <a:tr h="370840">
                <a:tc>
                  <a:txBody>
                    <a:bodyPr/>
                    <a:lstStyle/>
                    <a:p>
                      <a:r>
                        <a:rPr lang="en-IN" dirty="0" smtClean="0"/>
                        <a:t>POSSIBLE </a:t>
                      </a:r>
                      <a:endParaRPr lang="en-IN" dirty="0"/>
                    </a:p>
                  </a:txBody>
                  <a:tcPr marL="68580" marR="68580"/>
                </a:tc>
                <a:tc>
                  <a:txBody>
                    <a:bodyPr/>
                    <a:lstStyle/>
                    <a:p>
                      <a:r>
                        <a:rPr lang="en-IN" dirty="0" smtClean="0"/>
                        <a:t>PROBABLE</a:t>
                      </a:r>
                      <a:endParaRPr lang="en-IN" dirty="0"/>
                    </a:p>
                  </a:txBody>
                  <a:tcPr marL="68580" marR="68580"/>
                </a:tc>
                <a:tc>
                  <a:txBody>
                    <a:bodyPr/>
                    <a:lstStyle/>
                    <a:p>
                      <a:r>
                        <a:rPr lang="en-IN" dirty="0" smtClean="0"/>
                        <a:t>DEFINITE</a:t>
                      </a:r>
                      <a:endParaRPr lang="en-IN" dirty="0"/>
                    </a:p>
                  </a:txBody>
                  <a:tcPr marL="68580" marR="68580"/>
                </a:tc>
              </a:tr>
              <a:tr h="370840">
                <a:tc>
                  <a:txBody>
                    <a:body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IN" sz="1800" b="0" i="0" u="none" strike="noStrike" kern="1200" baseline="0" dirty="0" smtClean="0">
                          <a:solidFill>
                            <a:schemeClr val="dk1"/>
                          </a:solidFill>
                          <a:latin typeface="+mn-lt"/>
                          <a:ea typeface="+mn-ea"/>
                          <a:cs typeface="+mn-cs"/>
                        </a:rPr>
                        <a:t>Total-cholesterol (LDL-C) in mg/dl &gt;260(155)  in patients with age &lt;18 years and &gt;290 (190) in patients &gt;18 years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IN" sz="1800" b="0" i="0" u="none" strike="noStrike" kern="1200" baseline="0" dirty="0" smtClean="0">
                          <a:solidFill>
                            <a:schemeClr val="dk1"/>
                          </a:solidFill>
                          <a:latin typeface="+mn-lt"/>
                          <a:ea typeface="+mn-ea"/>
                          <a:cs typeface="+mn-cs"/>
                        </a:rPr>
                        <a:t>F/H  of elevated total-C &gt;290 mg/dl in first or second degree relative  or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IN" sz="1800" b="0" i="0" u="none" strike="noStrike" kern="1200" baseline="0" dirty="0" smtClean="0">
                          <a:solidFill>
                            <a:schemeClr val="dk1"/>
                          </a:solidFill>
                          <a:latin typeface="+mn-lt"/>
                          <a:ea typeface="+mn-ea"/>
                          <a:cs typeface="+mn-cs"/>
                        </a:rPr>
                        <a:t>F/H of CAD  at age &lt;60 years in 1</a:t>
                      </a:r>
                      <a:r>
                        <a:rPr lang="en-IN" sz="1800" b="0" i="0" u="none" strike="noStrike" kern="1200" baseline="30000" dirty="0" smtClean="0">
                          <a:solidFill>
                            <a:schemeClr val="dk1"/>
                          </a:solidFill>
                          <a:latin typeface="+mn-lt"/>
                          <a:ea typeface="+mn-ea"/>
                          <a:cs typeface="+mn-cs"/>
                        </a:rPr>
                        <a:t>st</a:t>
                      </a:r>
                      <a:r>
                        <a:rPr lang="en-IN" sz="1800" b="0" i="0" u="none" strike="noStrike" kern="1200" baseline="0" dirty="0" smtClean="0">
                          <a:solidFill>
                            <a:schemeClr val="dk1"/>
                          </a:solidFill>
                          <a:latin typeface="+mn-lt"/>
                          <a:ea typeface="+mn-ea"/>
                          <a:cs typeface="+mn-cs"/>
                        </a:rPr>
                        <a:t> degree  relative or &lt;50 years        in 2</a:t>
                      </a:r>
                      <a:r>
                        <a:rPr lang="en-IN" sz="1800" b="0" i="0" u="none" strike="noStrike" kern="1200" baseline="30000" dirty="0" smtClean="0">
                          <a:solidFill>
                            <a:schemeClr val="dk1"/>
                          </a:solidFill>
                          <a:latin typeface="+mn-lt"/>
                          <a:ea typeface="+mn-ea"/>
                          <a:cs typeface="+mn-cs"/>
                        </a:rPr>
                        <a:t>nd</a:t>
                      </a:r>
                      <a:r>
                        <a:rPr lang="en-IN" sz="1800" b="0" i="0" u="none" strike="noStrike" kern="1200" baseline="0" dirty="0" smtClean="0">
                          <a:solidFill>
                            <a:schemeClr val="dk1"/>
                          </a:solidFill>
                          <a:latin typeface="+mn-lt"/>
                          <a:ea typeface="+mn-ea"/>
                          <a:cs typeface="+mn-cs"/>
                        </a:rPr>
                        <a:t> degree relative</a:t>
                      </a:r>
                    </a:p>
                    <a:p>
                      <a:endParaRPr lang="en-IN" dirty="0"/>
                    </a:p>
                  </a:txBody>
                  <a:tcPr marL="68580" marR="68580"/>
                </a:tc>
                <a:tc>
                  <a:txBody>
                    <a:bodyPr/>
                    <a:lstStyle/>
                    <a:p>
                      <a:pPr marL="342900" indent="-342900">
                        <a:buFont typeface="+mj-lt"/>
                        <a:buAutoNum type="arabicPeriod"/>
                      </a:pPr>
                      <a:r>
                        <a:rPr lang="en-IN" sz="1800" b="0" i="0" u="none" strike="noStrike" kern="1200" baseline="0" dirty="0" smtClean="0">
                          <a:solidFill>
                            <a:schemeClr val="dk1"/>
                          </a:solidFill>
                          <a:latin typeface="+mn-lt"/>
                          <a:ea typeface="+mn-ea"/>
                          <a:cs typeface="+mn-cs"/>
                        </a:rPr>
                        <a:t>Total-cholesterol (LDL-C) in mg/dl &gt;260(155)  in patients with age &lt;18 years and &gt;290 (190) in patients &gt;18 years </a:t>
                      </a:r>
                    </a:p>
                    <a:p>
                      <a:pPr marL="342900" indent="-342900">
                        <a:buFont typeface="+mj-lt"/>
                        <a:buAutoNum type="arabicPeriod"/>
                      </a:pPr>
                      <a:r>
                        <a:rPr lang="en-IN" sz="1800" b="0" i="0" u="none" strike="noStrike" kern="1200" baseline="0" dirty="0" smtClean="0">
                          <a:solidFill>
                            <a:schemeClr val="dk1"/>
                          </a:solidFill>
                          <a:latin typeface="+mn-lt"/>
                          <a:ea typeface="+mn-ea"/>
                          <a:cs typeface="+mn-cs"/>
                        </a:rPr>
                        <a:t>Tendon </a:t>
                      </a:r>
                      <a:r>
                        <a:rPr lang="en-IN" sz="1800" b="0" i="0" u="none" strike="noStrike" kern="1200" baseline="0" dirty="0" err="1" smtClean="0">
                          <a:solidFill>
                            <a:schemeClr val="dk1"/>
                          </a:solidFill>
                          <a:latin typeface="+mn-lt"/>
                          <a:ea typeface="+mn-ea"/>
                          <a:cs typeface="+mn-cs"/>
                        </a:rPr>
                        <a:t>xanthomas</a:t>
                      </a:r>
                      <a:r>
                        <a:rPr lang="en-IN" sz="1800" b="0" i="0" u="none" strike="noStrike" kern="1200" baseline="0" dirty="0" smtClean="0">
                          <a:solidFill>
                            <a:schemeClr val="dk1"/>
                          </a:solidFill>
                          <a:latin typeface="+mn-lt"/>
                          <a:ea typeface="+mn-ea"/>
                          <a:cs typeface="+mn-cs"/>
                        </a:rPr>
                        <a:t> in the patient or in first/2</a:t>
                      </a:r>
                      <a:r>
                        <a:rPr lang="en-IN" sz="1800" b="0" i="0" u="none" strike="noStrike" kern="1200" baseline="30000" dirty="0" smtClean="0">
                          <a:solidFill>
                            <a:schemeClr val="dk1"/>
                          </a:solidFill>
                          <a:latin typeface="+mn-lt"/>
                          <a:ea typeface="+mn-ea"/>
                          <a:cs typeface="+mn-cs"/>
                        </a:rPr>
                        <a:t>nd</a:t>
                      </a:r>
                      <a:r>
                        <a:rPr lang="en-IN" sz="1800" b="0" i="0" u="none" strike="noStrike" kern="1200" baseline="0" dirty="0" smtClean="0">
                          <a:solidFill>
                            <a:schemeClr val="dk1"/>
                          </a:solidFill>
                          <a:latin typeface="+mn-lt"/>
                          <a:ea typeface="+mn-ea"/>
                          <a:cs typeface="+mn-cs"/>
                        </a:rPr>
                        <a:t> degree relative</a:t>
                      </a:r>
                    </a:p>
                    <a:p>
                      <a:pPr marL="342900" indent="-342900">
                        <a:buFont typeface="+mj-lt"/>
                        <a:buAutoNum type="arabicPeriod"/>
                      </a:pPr>
                      <a:endParaRPr lang="en-IN" sz="1800" b="0" i="0" u="none" strike="noStrike" kern="1200" baseline="0" dirty="0" smtClean="0">
                        <a:solidFill>
                          <a:schemeClr val="dk1"/>
                        </a:solidFill>
                        <a:latin typeface="+mn-lt"/>
                        <a:ea typeface="+mn-ea"/>
                        <a:cs typeface="+mn-cs"/>
                      </a:endParaRPr>
                    </a:p>
                  </a:txBody>
                  <a:tcPr marL="68580" marR="68580"/>
                </a:tc>
                <a:tc>
                  <a:txBody>
                    <a:bodyPr/>
                    <a:lstStyle/>
                    <a:p>
                      <a:pPr marL="342900" indent="-342900">
                        <a:buFont typeface="+mj-lt"/>
                        <a:buAutoNum type="arabicPeriod"/>
                      </a:pPr>
                      <a:r>
                        <a:rPr lang="en-IN" sz="1800" b="0" i="0" u="none" strike="noStrike" kern="1200" baseline="0" dirty="0" smtClean="0">
                          <a:solidFill>
                            <a:schemeClr val="dk1"/>
                          </a:solidFill>
                          <a:latin typeface="+mn-lt"/>
                          <a:ea typeface="+mn-ea"/>
                          <a:cs typeface="+mn-cs"/>
                        </a:rPr>
                        <a:t>Total-cholesterol (LDL-C) in mg/dl &gt;260(155)  in patients with age &lt;18 years and &gt;290 (190) in patients &gt;18 years </a:t>
                      </a:r>
                    </a:p>
                    <a:p>
                      <a:pPr marL="342900" indent="-342900">
                        <a:buFont typeface="+mj-lt"/>
                        <a:buAutoNum type="arabicPeriod"/>
                      </a:pPr>
                      <a:r>
                        <a:rPr lang="en-IN" sz="1800" b="0" i="0" u="none" strike="noStrike" kern="1200" baseline="0" dirty="0" smtClean="0">
                          <a:solidFill>
                            <a:schemeClr val="dk1"/>
                          </a:solidFill>
                          <a:latin typeface="+mn-lt"/>
                          <a:ea typeface="+mn-ea"/>
                          <a:cs typeface="+mn-cs"/>
                        </a:rPr>
                        <a:t>DNA mutation consistent with FH</a:t>
                      </a:r>
                    </a:p>
                    <a:p>
                      <a:pPr marL="342900" indent="-342900">
                        <a:buFont typeface="+mj-lt"/>
                        <a:buAutoNum type="arabicPeriod"/>
                      </a:pPr>
                      <a:endParaRPr lang="en-IN" dirty="0"/>
                    </a:p>
                  </a:txBody>
                  <a:tcPr marL="68580" marR="68580"/>
                </a:tc>
              </a:tr>
            </a:tbl>
          </a:graphicData>
        </a:graphic>
      </p:graphicFrame>
    </p:spTree>
    <p:extLst>
      <p:ext uri="{BB962C8B-B14F-4D97-AF65-F5344CB8AC3E}">
        <p14:creationId xmlns="" xmlns:p14="http://schemas.microsoft.com/office/powerpoint/2010/main" val="5514558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915400" cy="1143000"/>
          </a:xfrm>
        </p:spPr>
        <p:txBody>
          <a:bodyPr/>
          <a:lstStyle/>
          <a:p>
            <a:r>
              <a:rPr lang="en-IN" b="1" dirty="0"/>
              <a:t>MEDPED </a:t>
            </a:r>
            <a:r>
              <a:rPr lang="en-IN" b="1" dirty="0" smtClean="0"/>
              <a:t>criteria-USA</a:t>
            </a:r>
            <a:endParaRPr lang="en-IN" dirty="0"/>
          </a:p>
        </p:txBody>
      </p:sp>
      <p:pic>
        <p:nvPicPr>
          <p:cNvPr id="4" name="Content Placeholder 3"/>
          <p:cNvPicPr>
            <a:picLocks noGrp="1" noChangeAspect="1"/>
          </p:cNvPicPr>
          <p:nvPr>
            <p:ph idx="1"/>
          </p:nvPr>
        </p:nvPicPr>
        <p:blipFill>
          <a:blip r:embed="rId2"/>
          <a:stretch>
            <a:fillRect/>
          </a:stretch>
        </p:blipFill>
        <p:spPr>
          <a:xfrm>
            <a:off x="605118" y="2327408"/>
            <a:ext cx="7836984" cy="3596874"/>
          </a:xfrm>
          <a:prstGeom prst="rect">
            <a:avLst/>
          </a:prstGeom>
        </p:spPr>
      </p:pic>
      <p:sp>
        <p:nvSpPr>
          <p:cNvPr id="5" name="TextBox 4"/>
          <p:cNvSpPr txBox="1"/>
          <p:nvPr/>
        </p:nvSpPr>
        <p:spPr>
          <a:xfrm>
            <a:off x="6705600" y="1524000"/>
            <a:ext cx="1915909" cy="646331"/>
          </a:xfrm>
          <a:prstGeom prst="rect">
            <a:avLst/>
          </a:prstGeom>
          <a:noFill/>
        </p:spPr>
        <p:txBody>
          <a:bodyPr wrap="none" rtlCol="0">
            <a:spAutoFit/>
          </a:bodyPr>
          <a:lstStyle/>
          <a:p>
            <a:r>
              <a:rPr lang="en-IN" b="1" dirty="0" smtClean="0"/>
              <a:t>87%- sensitivity</a:t>
            </a:r>
          </a:p>
          <a:p>
            <a:r>
              <a:rPr lang="en-IN" b="1" dirty="0" smtClean="0"/>
              <a:t>98%- specificity</a:t>
            </a:r>
            <a:endParaRPr lang="en-IN" dirty="0"/>
          </a:p>
        </p:txBody>
      </p:sp>
    </p:spTree>
    <p:extLst>
      <p:ext uri="{BB962C8B-B14F-4D97-AF65-F5344CB8AC3E}">
        <p14:creationId xmlns="" xmlns:p14="http://schemas.microsoft.com/office/powerpoint/2010/main" val="12525288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Dutch Lipid Clinic criteria</a:t>
            </a:r>
            <a:endParaRPr lang="en-IN" dirty="0"/>
          </a:p>
        </p:txBody>
      </p:sp>
      <p:pic>
        <p:nvPicPr>
          <p:cNvPr id="4" name="Content Placeholder 3"/>
          <p:cNvPicPr>
            <a:picLocks noGrp="1" noChangeAspect="1"/>
          </p:cNvPicPr>
          <p:nvPr>
            <p:ph idx="1"/>
          </p:nvPr>
        </p:nvPicPr>
        <p:blipFill>
          <a:blip r:embed="rId2"/>
          <a:stretch>
            <a:fillRect/>
          </a:stretch>
        </p:blipFill>
        <p:spPr>
          <a:xfrm>
            <a:off x="0" y="1447800"/>
            <a:ext cx="9144000" cy="5029199"/>
          </a:xfrm>
          <a:prstGeom prst="rect">
            <a:avLst/>
          </a:prstGeom>
        </p:spPr>
      </p:pic>
    </p:spTree>
    <p:extLst>
      <p:ext uri="{BB962C8B-B14F-4D97-AF65-F5344CB8AC3E}">
        <p14:creationId xmlns="" xmlns:p14="http://schemas.microsoft.com/office/powerpoint/2010/main" val="16998203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Screening of FH recommendations by US National Lipid association</a:t>
            </a:r>
            <a:endParaRPr lang="en-IN" dirty="0"/>
          </a:p>
        </p:txBody>
      </p:sp>
      <p:sp>
        <p:nvSpPr>
          <p:cNvPr id="3" name="Content Placeholder 2"/>
          <p:cNvSpPr>
            <a:spLocks noGrp="1"/>
          </p:cNvSpPr>
          <p:nvPr>
            <p:ph idx="1"/>
          </p:nvPr>
        </p:nvSpPr>
        <p:spPr/>
        <p:txBody>
          <a:bodyPr>
            <a:noAutofit/>
          </a:bodyPr>
          <a:lstStyle/>
          <a:p>
            <a:r>
              <a:rPr lang="en-IN" sz="2000" dirty="0" smtClean="0"/>
              <a:t>Universal screening for elevated LDL-C or non-HDL-C is recommended.</a:t>
            </a:r>
          </a:p>
          <a:p>
            <a:r>
              <a:rPr lang="en-IN" sz="2000" dirty="0" smtClean="0"/>
              <a:t>FH should be suspected if children, adolescents, or young adults &lt;20 years of age has LDL-C ≥160 mg/dl or non-HDL-C ≥190 mg/dl</a:t>
            </a:r>
          </a:p>
          <a:p>
            <a:r>
              <a:rPr lang="en-IN" sz="2000" dirty="0" smtClean="0"/>
              <a:t>LDL-C  &gt;190 in &lt; 20 yr old group : 80%  is </a:t>
            </a:r>
            <a:r>
              <a:rPr lang="en-IN" sz="2000" dirty="0" err="1" smtClean="0"/>
              <a:t>Dx</a:t>
            </a:r>
            <a:r>
              <a:rPr lang="en-IN" sz="2000" dirty="0" smtClean="0"/>
              <a:t> in  general population screening.</a:t>
            </a:r>
          </a:p>
          <a:p>
            <a:r>
              <a:rPr lang="en-IN" sz="2000" dirty="0" smtClean="0"/>
              <a:t>F/H  of elevated cholesterol/premature CAD among 1</a:t>
            </a:r>
            <a:r>
              <a:rPr lang="en-IN" sz="2000" baseline="30000" dirty="0" smtClean="0"/>
              <a:t>st</a:t>
            </a:r>
            <a:r>
              <a:rPr lang="en-IN" sz="2000" dirty="0" smtClean="0"/>
              <a:t> degree relatives should be collected from the above mentioned group. </a:t>
            </a:r>
          </a:p>
          <a:p>
            <a:r>
              <a:rPr lang="en-IN" sz="2000" dirty="0" smtClean="0"/>
              <a:t>Positive family history increases the likelihood of diagnosis of FH</a:t>
            </a:r>
          </a:p>
          <a:p>
            <a:r>
              <a:rPr lang="en-IN" sz="2000" dirty="0" smtClean="0"/>
              <a:t>All individuals should be screened before the age of 20 years.</a:t>
            </a:r>
          </a:p>
          <a:p>
            <a:r>
              <a:rPr lang="en-IN" sz="2000" dirty="0" smtClean="0"/>
              <a:t>Screening should be considered beginning at the age of 2 years for children with family history of elevated cholesterol or premature coronary artery disease.</a:t>
            </a:r>
          </a:p>
          <a:p>
            <a:r>
              <a:rPr lang="en-IN" sz="2000" dirty="0" smtClean="0"/>
              <a:t>Tendon </a:t>
            </a:r>
            <a:r>
              <a:rPr lang="en-IN" sz="2000" dirty="0" err="1" smtClean="0"/>
              <a:t>xanthoma</a:t>
            </a:r>
            <a:r>
              <a:rPr lang="en-IN" sz="2000" dirty="0" smtClean="0"/>
              <a:t> at any age, </a:t>
            </a:r>
            <a:r>
              <a:rPr lang="en-IN" sz="2000" dirty="0" err="1" smtClean="0"/>
              <a:t>arcus</a:t>
            </a:r>
            <a:r>
              <a:rPr lang="en-IN" sz="2000" dirty="0" smtClean="0"/>
              <a:t> </a:t>
            </a:r>
            <a:r>
              <a:rPr lang="en-IN" sz="2000" dirty="0" err="1" smtClean="0"/>
              <a:t>corneae</a:t>
            </a:r>
            <a:r>
              <a:rPr lang="en-IN" sz="2000" dirty="0" smtClean="0"/>
              <a:t> at the age &lt;45 years and </a:t>
            </a:r>
            <a:r>
              <a:rPr lang="en-IN" sz="2000" dirty="0" err="1" smtClean="0"/>
              <a:t>xanthelasma</a:t>
            </a:r>
            <a:r>
              <a:rPr lang="en-IN" sz="2000" dirty="0" smtClean="0"/>
              <a:t> at the age &lt;25 years strongly suggest FH.</a:t>
            </a:r>
          </a:p>
          <a:p>
            <a:pPr>
              <a:buNone/>
            </a:pPr>
            <a:endParaRPr lang="en-IN" sz="2000" dirty="0"/>
          </a:p>
        </p:txBody>
      </p:sp>
    </p:spTree>
    <p:extLst>
      <p:ext uri="{BB962C8B-B14F-4D97-AF65-F5344CB8AC3E}">
        <p14:creationId xmlns="" xmlns:p14="http://schemas.microsoft.com/office/powerpoint/2010/main" val="42860543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of FH</a:t>
            </a:r>
            <a:endParaRPr lang="en-US" dirty="0"/>
          </a:p>
        </p:txBody>
      </p:sp>
      <p:sp>
        <p:nvSpPr>
          <p:cNvPr id="3" name="Content Placeholder 2"/>
          <p:cNvSpPr>
            <a:spLocks noGrp="1"/>
          </p:cNvSpPr>
          <p:nvPr>
            <p:ph idx="1"/>
          </p:nvPr>
        </p:nvSpPr>
        <p:spPr/>
        <p:txBody>
          <a:bodyPr>
            <a:normAutofit fontScale="92500"/>
          </a:bodyPr>
          <a:lstStyle/>
          <a:p>
            <a:r>
              <a:rPr lang="en-US" dirty="0" smtClean="0"/>
              <a:t>Target </a:t>
            </a:r>
          </a:p>
          <a:p>
            <a:pPr lvl="1"/>
            <a:r>
              <a:rPr lang="en-US" dirty="0" smtClean="0"/>
              <a:t>National lipid association  US  &amp; NICE- &lt; LDL-C  to 50%</a:t>
            </a:r>
          </a:p>
          <a:p>
            <a:pPr lvl="1"/>
            <a:r>
              <a:rPr lang="en-US" dirty="0" smtClean="0"/>
              <a:t>Canadian &amp; European guidelines LDL –C  &lt;116 in moderate risk group and &lt; 70 in very high risk group</a:t>
            </a:r>
          </a:p>
          <a:p>
            <a:r>
              <a:rPr lang="en-US" dirty="0" smtClean="0"/>
              <a:t>Life style modification must.</a:t>
            </a:r>
          </a:p>
          <a:p>
            <a:r>
              <a:rPr lang="en-US" dirty="0" smtClean="0"/>
              <a:t>Pharmacological methods- multidrug approach may be needed.</a:t>
            </a:r>
          </a:p>
          <a:p>
            <a:r>
              <a:rPr lang="en-US" dirty="0" smtClean="0"/>
              <a:t>First line drug -</a:t>
            </a:r>
            <a:r>
              <a:rPr lang="en-US" dirty="0" err="1" smtClean="0"/>
              <a:t>statins</a:t>
            </a: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Life style changes</a:t>
            </a:r>
            <a:endParaRPr lang="en-IN" dirty="0"/>
          </a:p>
        </p:txBody>
      </p:sp>
      <p:sp>
        <p:nvSpPr>
          <p:cNvPr id="3" name="Content Placeholder 2"/>
          <p:cNvSpPr>
            <a:spLocks noGrp="1"/>
          </p:cNvSpPr>
          <p:nvPr>
            <p:ph idx="1"/>
          </p:nvPr>
        </p:nvSpPr>
        <p:spPr/>
        <p:txBody>
          <a:bodyPr/>
          <a:lstStyle/>
          <a:p>
            <a:r>
              <a:rPr lang="en-IN" dirty="0" smtClean="0"/>
              <a:t>Physical activity</a:t>
            </a:r>
          </a:p>
          <a:p>
            <a:r>
              <a:rPr lang="en-IN" dirty="0" smtClean="0"/>
              <a:t>Limitation of alcohol intake</a:t>
            </a:r>
          </a:p>
          <a:p>
            <a:r>
              <a:rPr lang="en-IN" dirty="0" smtClean="0"/>
              <a:t>Total </a:t>
            </a:r>
            <a:r>
              <a:rPr lang="en-IN" dirty="0"/>
              <a:t>avoidance of tobacco </a:t>
            </a:r>
            <a:r>
              <a:rPr lang="en-IN" dirty="0" smtClean="0"/>
              <a:t>products</a:t>
            </a:r>
          </a:p>
          <a:p>
            <a:r>
              <a:rPr lang="en-IN" dirty="0" smtClean="0"/>
              <a:t>Low </a:t>
            </a:r>
            <a:r>
              <a:rPr lang="en-IN" dirty="0"/>
              <a:t>calorie diet with </a:t>
            </a:r>
            <a:r>
              <a:rPr lang="en-IN" dirty="0" smtClean="0"/>
              <a:t>a total </a:t>
            </a:r>
            <a:r>
              <a:rPr lang="en-IN" dirty="0"/>
              <a:t>fat intake of ≤3% of the total dietary </a:t>
            </a:r>
            <a:r>
              <a:rPr lang="en-IN" dirty="0" smtClean="0"/>
              <a:t>intake</a:t>
            </a:r>
          </a:p>
          <a:p>
            <a:r>
              <a:rPr lang="en-IN" dirty="0" smtClean="0"/>
              <a:t>&lt;</a:t>
            </a:r>
            <a:r>
              <a:rPr lang="en-IN" dirty="0"/>
              <a:t>8% of saturated fat </a:t>
            </a:r>
            <a:endParaRPr lang="en-IN" dirty="0" smtClean="0"/>
          </a:p>
          <a:p>
            <a:r>
              <a:rPr lang="en-IN" dirty="0" smtClean="0"/>
              <a:t>&lt;</a:t>
            </a:r>
            <a:r>
              <a:rPr lang="en-IN" dirty="0"/>
              <a:t>75 mg/1,000 kcal </a:t>
            </a:r>
            <a:r>
              <a:rPr lang="en-IN" dirty="0" smtClean="0"/>
              <a:t>cholesterol for </a:t>
            </a:r>
            <a:r>
              <a:rPr lang="en-IN" dirty="0"/>
              <a:t>these patients</a:t>
            </a:r>
          </a:p>
        </p:txBody>
      </p:sp>
    </p:spTree>
    <p:extLst>
      <p:ext uri="{BB962C8B-B14F-4D97-AF65-F5344CB8AC3E}">
        <p14:creationId xmlns="" xmlns:p14="http://schemas.microsoft.com/office/powerpoint/2010/main" val="3647265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pPr algn="ctr" eaLnBrk="1" hangingPunct="1">
              <a:defRPr/>
            </a:pPr>
            <a:r>
              <a:rPr lang="en-IN" b="1" dirty="0">
                <a:solidFill>
                  <a:schemeClr val="tx1"/>
                </a:solidFill>
              </a:rPr>
              <a:t>Familial Defective </a:t>
            </a:r>
            <a:r>
              <a:rPr lang="en-IN" b="1" dirty="0" smtClean="0">
                <a:solidFill>
                  <a:schemeClr val="tx1"/>
                </a:solidFill>
              </a:rPr>
              <a:t>Apo-B-100 (FDB)</a:t>
            </a:r>
            <a:endParaRPr lang="en-IN" b="1" dirty="0">
              <a:solidFill>
                <a:schemeClr val="tx1"/>
              </a:solidFill>
            </a:endParaRPr>
          </a:p>
        </p:txBody>
      </p:sp>
      <p:sp>
        <p:nvSpPr>
          <p:cNvPr id="23555" name="Content Placeholder 2"/>
          <p:cNvSpPr>
            <a:spLocks noGrp="1"/>
          </p:cNvSpPr>
          <p:nvPr>
            <p:ph idx="1"/>
          </p:nvPr>
        </p:nvSpPr>
        <p:spPr>
          <a:xfrm>
            <a:off x="304800" y="1295400"/>
            <a:ext cx="8382000" cy="5334000"/>
          </a:xfrm>
        </p:spPr>
        <p:txBody>
          <a:bodyPr>
            <a:normAutofit/>
          </a:bodyPr>
          <a:lstStyle/>
          <a:p>
            <a:pPr algn="just" eaLnBrk="1" hangingPunct="1">
              <a:lnSpc>
                <a:spcPct val="120000"/>
              </a:lnSpc>
              <a:spcBef>
                <a:spcPts val="1800"/>
              </a:spcBef>
            </a:pPr>
            <a:r>
              <a:rPr lang="en-IN" sz="2200" dirty="0" smtClean="0"/>
              <a:t>Dominantly inherited disorder (ADH type-2),less common than FH</a:t>
            </a:r>
          </a:p>
          <a:p>
            <a:pPr algn="just" eaLnBrk="1" hangingPunct="1">
              <a:lnSpc>
                <a:spcPct val="120000"/>
              </a:lnSpc>
              <a:spcBef>
                <a:spcPts val="1800"/>
              </a:spcBef>
            </a:pPr>
            <a:r>
              <a:rPr lang="en-IN" sz="2200" dirty="0" smtClean="0"/>
              <a:t>Elevated plasma LDL levels with normal triglycerides, tendon </a:t>
            </a:r>
            <a:r>
              <a:rPr lang="en-IN" sz="2200" dirty="0" err="1" smtClean="0"/>
              <a:t>xanthomas</a:t>
            </a:r>
            <a:r>
              <a:rPr lang="en-IN" sz="2200" dirty="0" smtClean="0"/>
              <a:t>, increased incidence of premature ASCVD</a:t>
            </a:r>
          </a:p>
          <a:p>
            <a:pPr algn="just" eaLnBrk="1" hangingPunct="1">
              <a:lnSpc>
                <a:spcPct val="120000"/>
              </a:lnSpc>
              <a:spcBef>
                <a:spcPts val="1800"/>
              </a:spcBef>
            </a:pPr>
            <a:r>
              <a:rPr lang="en-IN" sz="2200" dirty="0" smtClean="0"/>
              <a:t>Mutations in the LDL receptor–binding domain of apoB-100 is the defect.</a:t>
            </a:r>
          </a:p>
          <a:p>
            <a:pPr algn="just" eaLnBrk="1" hangingPunct="1">
              <a:lnSpc>
                <a:spcPct val="120000"/>
              </a:lnSpc>
              <a:spcBef>
                <a:spcPts val="1800"/>
              </a:spcBef>
            </a:pPr>
            <a:r>
              <a:rPr lang="en-IN" sz="2200" dirty="0" smtClean="0"/>
              <a:t>LDL binds the receptor with reduced affinity -&gt; removed from the circulation at a reduced rate</a:t>
            </a:r>
          </a:p>
          <a:p>
            <a:pPr algn="just" eaLnBrk="1" hangingPunct="1">
              <a:lnSpc>
                <a:spcPct val="120000"/>
              </a:lnSpc>
              <a:spcBef>
                <a:spcPts val="1800"/>
              </a:spcBef>
            </a:pPr>
            <a:r>
              <a:rPr lang="en-IN" sz="2200" dirty="0" smtClean="0"/>
              <a:t>Clinically identical to </a:t>
            </a:r>
            <a:r>
              <a:rPr lang="en-IN" sz="2200" dirty="0" err="1" smtClean="0"/>
              <a:t>HeFH</a:t>
            </a:r>
            <a:r>
              <a:rPr lang="en-IN" sz="2200" dirty="0" smtClean="0"/>
              <a:t> but have lower plasma levels of LDL.</a:t>
            </a:r>
          </a:p>
          <a:p>
            <a:pPr algn="just" eaLnBrk="1" hangingPunct="1">
              <a:lnSpc>
                <a:spcPct val="120000"/>
              </a:lnSpc>
              <a:spcBef>
                <a:spcPts val="1800"/>
              </a:spcBef>
            </a:pPr>
            <a:r>
              <a:rPr lang="en-IN" sz="2200" dirty="0" smtClean="0"/>
              <a:t>IDL clearance is not affected as IDL is cleared through Apo- E.</a:t>
            </a:r>
          </a:p>
          <a:p>
            <a:pPr algn="just" eaLnBrk="1" hangingPunct="1">
              <a:lnSpc>
                <a:spcPct val="120000"/>
              </a:lnSpc>
              <a:spcBef>
                <a:spcPts val="1800"/>
              </a:spcBef>
            </a:pPr>
            <a:endParaRPr lang="en-IN" sz="2200" dirty="0" smtClean="0"/>
          </a:p>
          <a:p>
            <a:pPr algn="just" eaLnBrk="1" hangingPunct="1">
              <a:lnSpc>
                <a:spcPct val="120000"/>
              </a:lnSpc>
              <a:spcBef>
                <a:spcPts val="1800"/>
              </a:spcBef>
            </a:pPr>
            <a:endParaRPr lang="en-IN" sz="2200" dirty="0"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0" y="304800"/>
            <a:ext cx="9144000" cy="990600"/>
          </a:xfrm>
        </p:spPr>
        <p:txBody>
          <a:bodyPr anchor="t">
            <a:normAutofit fontScale="90000"/>
          </a:bodyPr>
          <a:lstStyle/>
          <a:p>
            <a:pPr algn="ctr" eaLnBrk="1" hangingPunct="1"/>
            <a:r>
              <a:rPr lang="en-IN" sz="4000" b="1" dirty="0" err="1" smtClean="0">
                <a:solidFill>
                  <a:schemeClr val="tx1"/>
                </a:solidFill>
              </a:rPr>
              <a:t>Autosomal</a:t>
            </a:r>
            <a:r>
              <a:rPr lang="en-IN" sz="4000" b="1" dirty="0" smtClean="0">
                <a:solidFill>
                  <a:schemeClr val="tx1"/>
                </a:solidFill>
              </a:rPr>
              <a:t> Dominant Hypercholesterolemia </a:t>
            </a:r>
            <a:r>
              <a:rPr lang="en-IN" sz="4000" b="1" dirty="0" smtClean="0"/>
              <a:t>-3</a:t>
            </a:r>
            <a:endParaRPr lang="en-IN" sz="4000" b="1" dirty="0" smtClean="0">
              <a:solidFill>
                <a:schemeClr val="tx1"/>
              </a:solidFill>
            </a:endParaRPr>
          </a:p>
        </p:txBody>
      </p:sp>
      <p:sp>
        <p:nvSpPr>
          <p:cNvPr id="24579" name="Content Placeholder 2"/>
          <p:cNvSpPr>
            <a:spLocks noGrp="1"/>
          </p:cNvSpPr>
          <p:nvPr>
            <p:ph idx="1"/>
          </p:nvPr>
        </p:nvSpPr>
        <p:spPr>
          <a:xfrm>
            <a:off x="0" y="1219200"/>
            <a:ext cx="9144000" cy="5334000"/>
          </a:xfrm>
        </p:spPr>
        <p:txBody>
          <a:bodyPr>
            <a:normAutofit/>
          </a:bodyPr>
          <a:lstStyle/>
          <a:p>
            <a:pPr algn="just" eaLnBrk="1" hangingPunct="1">
              <a:lnSpc>
                <a:spcPct val="120000"/>
              </a:lnSpc>
              <a:spcBef>
                <a:spcPts val="1800"/>
              </a:spcBef>
            </a:pPr>
            <a:r>
              <a:rPr lang="en-IN" sz="2400" dirty="0" smtClean="0"/>
              <a:t>ADH –type 3 </a:t>
            </a:r>
            <a:r>
              <a:rPr lang="en-US" sz="2400" dirty="0" smtClean="0"/>
              <a:t>is a very rare </a:t>
            </a:r>
            <a:r>
              <a:rPr lang="en-US" sz="2400" dirty="0" err="1" smtClean="0"/>
              <a:t>autosomal</a:t>
            </a:r>
            <a:r>
              <a:rPr lang="en-US" sz="2400" dirty="0" smtClean="0"/>
              <a:t> dominant disorder caused by gain-of-function mutations in </a:t>
            </a:r>
            <a:r>
              <a:rPr lang="en-US" sz="2400" dirty="0" err="1" smtClean="0"/>
              <a:t>proprotein</a:t>
            </a:r>
            <a:r>
              <a:rPr lang="en-US" sz="2400" dirty="0" smtClean="0"/>
              <a:t> </a:t>
            </a:r>
            <a:r>
              <a:rPr lang="en-US" sz="2400" dirty="0" err="1" smtClean="0"/>
              <a:t>convertase</a:t>
            </a:r>
            <a:r>
              <a:rPr lang="en-US" sz="2400" dirty="0" smtClean="0"/>
              <a:t> </a:t>
            </a:r>
            <a:r>
              <a:rPr lang="en-US" sz="2400" dirty="0" err="1" smtClean="0"/>
              <a:t>subtilisin</a:t>
            </a:r>
            <a:r>
              <a:rPr lang="en-US" sz="2400" dirty="0" smtClean="0"/>
              <a:t>/</a:t>
            </a:r>
            <a:r>
              <a:rPr lang="en-US" sz="2400" dirty="0" err="1" smtClean="0"/>
              <a:t>kexin</a:t>
            </a:r>
            <a:r>
              <a:rPr lang="en-US" sz="2400" dirty="0" smtClean="0"/>
              <a:t> type 9 (</a:t>
            </a:r>
            <a:r>
              <a:rPr lang="en-IN" sz="2400" dirty="0" smtClean="0"/>
              <a:t>PCSK9)</a:t>
            </a:r>
          </a:p>
          <a:p>
            <a:pPr algn="just" eaLnBrk="1" hangingPunct="1">
              <a:lnSpc>
                <a:spcPct val="120000"/>
              </a:lnSpc>
              <a:spcBef>
                <a:spcPts val="1800"/>
              </a:spcBef>
            </a:pPr>
            <a:r>
              <a:rPr lang="en-IN" sz="2400" dirty="0" smtClean="0"/>
              <a:t>PCSK9 is a secreted protein that binds to the LDL receptor causing its degradation.</a:t>
            </a:r>
          </a:p>
          <a:p>
            <a:pPr algn="just" eaLnBrk="1" hangingPunct="1">
              <a:lnSpc>
                <a:spcPct val="120000"/>
              </a:lnSpc>
              <a:spcBef>
                <a:spcPts val="1800"/>
              </a:spcBef>
            </a:pPr>
            <a:r>
              <a:rPr lang="en-IN" sz="2400" dirty="0" smtClean="0"/>
              <a:t>So gain of function mutation causes depletion in hepatic LDL-Receptor and LDL clearance reduced. </a:t>
            </a:r>
          </a:p>
          <a:p>
            <a:pPr algn="just">
              <a:lnSpc>
                <a:spcPct val="120000"/>
              </a:lnSpc>
              <a:spcBef>
                <a:spcPts val="1800"/>
              </a:spcBef>
            </a:pPr>
            <a:r>
              <a:rPr lang="en-IN" sz="2400" dirty="0" smtClean="0"/>
              <a:t>ADH –type 3 is indistinguishable clinically from patients with FH.</a:t>
            </a:r>
          </a:p>
          <a:p>
            <a:r>
              <a:rPr lang="en-US" sz="2400" dirty="0" smtClean="0"/>
              <a:t>They may be particularly responsive to PCSK9 inhibitors like </a:t>
            </a:r>
            <a:r>
              <a:rPr lang="en-US" sz="2400" dirty="0" err="1" smtClean="0"/>
              <a:t>Alirocumab</a:t>
            </a:r>
            <a:r>
              <a:rPr lang="en-US" sz="2400" dirty="0" smtClean="0"/>
              <a:t>, </a:t>
            </a:r>
            <a:r>
              <a:rPr lang="en-US" sz="2400" dirty="0" err="1" smtClean="0"/>
              <a:t>Evolocumab</a:t>
            </a:r>
            <a:r>
              <a:rPr lang="en-US" sz="2400" dirty="0" smtClean="0"/>
              <a:t>.</a:t>
            </a:r>
            <a:endParaRPr lang="en-IN" sz="2400" dirty="0" smtClean="0"/>
          </a:p>
          <a:p>
            <a:pPr algn="just" eaLnBrk="1" hangingPunct="1">
              <a:lnSpc>
                <a:spcPct val="120000"/>
              </a:lnSpc>
              <a:spcBef>
                <a:spcPts val="1800"/>
              </a:spcBef>
            </a:pPr>
            <a:endParaRPr lang="en-IN" sz="2200" dirty="0" smtClean="0"/>
          </a:p>
          <a:p>
            <a:pPr algn="just" eaLnBrk="1" hangingPunct="1">
              <a:lnSpc>
                <a:spcPct val="120000"/>
              </a:lnSpc>
              <a:spcBef>
                <a:spcPts val="1800"/>
              </a:spcBef>
              <a:buFont typeface="Wingdings 2" pitchFamily="18" charset="2"/>
              <a:buNone/>
            </a:pPr>
            <a:endParaRPr lang="en-IN" sz="2200" dirty="0" smtClean="0"/>
          </a:p>
          <a:p>
            <a:pPr algn="just" eaLnBrk="1" hangingPunct="1">
              <a:lnSpc>
                <a:spcPct val="120000"/>
              </a:lnSpc>
              <a:spcBef>
                <a:spcPts val="1800"/>
              </a:spcBef>
            </a:pPr>
            <a:endParaRPr lang="en-IN" sz="2200"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Line 3"/>
          <p:cNvSpPr>
            <a:spLocks noChangeShapeType="1"/>
          </p:cNvSpPr>
          <p:nvPr/>
        </p:nvSpPr>
        <p:spPr bwMode="auto">
          <a:xfrm>
            <a:off x="1098550" y="1477963"/>
            <a:ext cx="1588" cy="3381375"/>
          </a:xfrm>
          <a:prstGeom prst="line">
            <a:avLst/>
          </a:prstGeom>
          <a:noFill/>
          <a:ln w="33338">
            <a:solidFill>
              <a:schemeClr val="tx1"/>
            </a:solidFill>
            <a:round/>
            <a:headEnd/>
            <a:tailEnd/>
          </a:ln>
        </p:spPr>
        <p:txBody>
          <a:bodyPr/>
          <a:lstStyle/>
          <a:p>
            <a:endParaRPr lang="en-US"/>
          </a:p>
        </p:txBody>
      </p:sp>
      <p:sp>
        <p:nvSpPr>
          <p:cNvPr id="16388" name="Line 4"/>
          <p:cNvSpPr>
            <a:spLocks noChangeShapeType="1"/>
          </p:cNvSpPr>
          <p:nvPr/>
        </p:nvSpPr>
        <p:spPr bwMode="auto">
          <a:xfrm>
            <a:off x="977900" y="4110038"/>
            <a:ext cx="120650" cy="1587"/>
          </a:xfrm>
          <a:prstGeom prst="line">
            <a:avLst/>
          </a:prstGeom>
          <a:noFill/>
          <a:ln w="33338">
            <a:solidFill>
              <a:schemeClr val="tx1"/>
            </a:solidFill>
            <a:round/>
            <a:headEnd/>
            <a:tailEnd/>
          </a:ln>
        </p:spPr>
        <p:txBody>
          <a:bodyPr/>
          <a:lstStyle/>
          <a:p>
            <a:endParaRPr lang="en-US"/>
          </a:p>
        </p:txBody>
      </p:sp>
      <p:sp>
        <p:nvSpPr>
          <p:cNvPr id="16389" name="Line 5"/>
          <p:cNvSpPr>
            <a:spLocks noChangeShapeType="1"/>
          </p:cNvSpPr>
          <p:nvPr/>
        </p:nvSpPr>
        <p:spPr bwMode="auto">
          <a:xfrm>
            <a:off x="977900" y="3443288"/>
            <a:ext cx="120650" cy="1587"/>
          </a:xfrm>
          <a:prstGeom prst="line">
            <a:avLst/>
          </a:prstGeom>
          <a:noFill/>
          <a:ln w="33338">
            <a:solidFill>
              <a:schemeClr val="tx1"/>
            </a:solidFill>
            <a:round/>
            <a:headEnd/>
            <a:tailEnd/>
          </a:ln>
        </p:spPr>
        <p:txBody>
          <a:bodyPr/>
          <a:lstStyle/>
          <a:p>
            <a:endParaRPr lang="en-US"/>
          </a:p>
        </p:txBody>
      </p:sp>
      <p:sp>
        <p:nvSpPr>
          <p:cNvPr id="16390" name="Line 6"/>
          <p:cNvSpPr>
            <a:spLocks noChangeShapeType="1"/>
          </p:cNvSpPr>
          <p:nvPr/>
        </p:nvSpPr>
        <p:spPr bwMode="auto">
          <a:xfrm>
            <a:off x="977900" y="2794000"/>
            <a:ext cx="120650" cy="1588"/>
          </a:xfrm>
          <a:prstGeom prst="line">
            <a:avLst/>
          </a:prstGeom>
          <a:noFill/>
          <a:ln w="33338">
            <a:solidFill>
              <a:schemeClr val="tx1"/>
            </a:solidFill>
            <a:round/>
            <a:headEnd/>
            <a:tailEnd/>
          </a:ln>
        </p:spPr>
        <p:txBody>
          <a:bodyPr/>
          <a:lstStyle/>
          <a:p>
            <a:endParaRPr lang="en-US"/>
          </a:p>
        </p:txBody>
      </p:sp>
      <p:sp>
        <p:nvSpPr>
          <p:cNvPr id="16391" name="Line 7"/>
          <p:cNvSpPr>
            <a:spLocks noChangeShapeType="1"/>
          </p:cNvSpPr>
          <p:nvPr/>
        </p:nvSpPr>
        <p:spPr bwMode="auto">
          <a:xfrm>
            <a:off x="977900" y="2128838"/>
            <a:ext cx="120650" cy="1587"/>
          </a:xfrm>
          <a:prstGeom prst="line">
            <a:avLst/>
          </a:prstGeom>
          <a:noFill/>
          <a:ln w="33338">
            <a:solidFill>
              <a:schemeClr val="tx1"/>
            </a:solidFill>
            <a:round/>
            <a:headEnd/>
            <a:tailEnd/>
          </a:ln>
        </p:spPr>
        <p:txBody>
          <a:bodyPr/>
          <a:lstStyle/>
          <a:p>
            <a:endParaRPr lang="en-US"/>
          </a:p>
        </p:txBody>
      </p:sp>
      <p:sp>
        <p:nvSpPr>
          <p:cNvPr id="16392" name="Line 8"/>
          <p:cNvSpPr>
            <a:spLocks noChangeShapeType="1"/>
          </p:cNvSpPr>
          <p:nvPr/>
        </p:nvSpPr>
        <p:spPr bwMode="auto">
          <a:xfrm>
            <a:off x="985838" y="1479550"/>
            <a:ext cx="120650" cy="1588"/>
          </a:xfrm>
          <a:prstGeom prst="line">
            <a:avLst/>
          </a:prstGeom>
          <a:noFill/>
          <a:ln w="33338">
            <a:solidFill>
              <a:srgbClr val="FFFFFF"/>
            </a:solidFill>
            <a:round/>
            <a:headEnd/>
            <a:tailEnd/>
          </a:ln>
        </p:spPr>
        <p:txBody>
          <a:bodyPr/>
          <a:lstStyle/>
          <a:p>
            <a:endParaRPr lang="en-US"/>
          </a:p>
        </p:txBody>
      </p:sp>
      <p:sp>
        <p:nvSpPr>
          <p:cNvPr id="16393" name="Rectangle 9"/>
          <p:cNvSpPr>
            <a:spLocks noChangeArrowheads="1"/>
          </p:cNvSpPr>
          <p:nvPr/>
        </p:nvSpPr>
        <p:spPr bwMode="auto">
          <a:xfrm>
            <a:off x="1312863" y="3562350"/>
            <a:ext cx="365125" cy="1176338"/>
          </a:xfrm>
          <a:prstGeom prst="rect">
            <a:avLst/>
          </a:prstGeom>
          <a:solidFill>
            <a:srgbClr val="2DD803"/>
          </a:solidFill>
          <a:ln w="9525">
            <a:noFill/>
            <a:miter lim="800000"/>
            <a:headEnd/>
            <a:tailEnd/>
          </a:ln>
        </p:spPr>
        <p:txBody>
          <a:bodyPr wrap="none" anchor="ctr"/>
          <a:lstStyle/>
          <a:p>
            <a:pPr algn="r"/>
            <a:endParaRPr lang="en-US"/>
          </a:p>
        </p:txBody>
      </p:sp>
      <p:sp>
        <p:nvSpPr>
          <p:cNvPr id="16394" name="Rectangle 10"/>
          <p:cNvSpPr>
            <a:spLocks noChangeArrowheads="1"/>
          </p:cNvSpPr>
          <p:nvPr/>
        </p:nvSpPr>
        <p:spPr bwMode="auto">
          <a:xfrm>
            <a:off x="1381125" y="3295650"/>
            <a:ext cx="238125" cy="244475"/>
          </a:xfrm>
          <a:prstGeom prst="rect">
            <a:avLst/>
          </a:prstGeom>
          <a:noFill/>
          <a:ln w="9525">
            <a:noFill/>
            <a:miter lim="800000"/>
            <a:headEnd/>
            <a:tailEnd/>
          </a:ln>
        </p:spPr>
        <p:txBody>
          <a:bodyPr wrap="none" lIns="0" tIns="0" rIns="0" bIns="0">
            <a:spAutoFit/>
          </a:bodyPr>
          <a:lstStyle/>
          <a:p>
            <a:pPr eaLnBrk="0" hangingPunct="0"/>
            <a:r>
              <a:rPr lang="en-US" sz="1600">
                <a:latin typeface="Franklin Gothic Demi" pitchFamily="34" charset="0"/>
              </a:rPr>
              <a:t>36</a:t>
            </a:r>
            <a:endParaRPr lang="en-US" sz="1600" baseline="-25000">
              <a:latin typeface="Franklin Gothic Demi" pitchFamily="34" charset="0"/>
            </a:endParaRPr>
          </a:p>
        </p:txBody>
      </p:sp>
      <p:sp>
        <p:nvSpPr>
          <p:cNvPr id="16395" name="Rectangle 11"/>
          <p:cNvSpPr>
            <a:spLocks noChangeArrowheads="1"/>
          </p:cNvSpPr>
          <p:nvPr/>
        </p:nvSpPr>
        <p:spPr bwMode="auto">
          <a:xfrm>
            <a:off x="2847975" y="4310063"/>
            <a:ext cx="382588" cy="428625"/>
          </a:xfrm>
          <a:prstGeom prst="rect">
            <a:avLst/>
          </a:prstGeom>
          <a:solidFill>
            <a:srgbClr val="2ED902"/>
          </a:solidFill>
          <a:ln w="9525">
            <a:solidFill>
              <a:srgbClr val="289C14"/>
            </a:solidFill>
            <a:miter lim="800000"/>
            <a:headEnd/>
            <a:tailEnd/>
          </a:ln>
        </p:spPr>
        <p:txBody>
          <a:bodyPr wrap="none" anchor="ctr"/>
          <a:lstStyle/>
          <a:p>
            <a:pPr algn="r"/>
            <a:endParaRPr lang="en-US"/>
          </a:p>
        </p:txBody>
      </p:sp>
      <p:sp>
        <p:nvSpPr>
          <p:cNvPr id="16396" name="Rectangle 12"/>
          <p:cNvSpPr>
            <a:spLocks noChangeArrowheads="1"/>
          </p:cNvSpPr>
          <p:nvPr/>
        </p:nvSpPr>
        <p:spPr bwMode="auto">
          <a:xfrm>
            <a:off x="2909888" y="4025900"/>
            <a:ext cx="238125" cy="244475"/>
          </a:xfrm>
          <a:prstGeom prst="rect">
            <a:avLst/>
          </a:prstGeom>
          <a:noFill/>
          <a:ln w="9525">
            <a:noFill/>
            <a:miter lim="800000"/>
            <a:headEnd/>
            <a:tailEnd/>
          </a:ln>
        </p:spPr>
        <p:txBody>
          <a:bodyPr wrap="none" lIns="0" tIns="0" rIns="0" bIns="0">
            <a:spAutoFit/>
          </a:bodyPr>
          <a:lstStyle/>
          <a:p>
            <a:pPr eaLnBrk="0" hangingPunct="0"/>
            <a:r>
              <a:rPr lang="en-US" sz="1600">
                <a:latin typeface="Franklin Gothic Demi" pitchFamily="34" charset="0"/>
              </a:rPr>
              <a:t>12</a:t>
            </a:r>
            <a:endParaRPr lang="en-US" sz="1600" baseline="-25000">
              <a:latin typeface="Franklin Gothic Demi" pitchFamily="34" charset="0"/>
            </a:endParaRPr>
          </a:p>
        </p:txBody>
      </p:sp>
      <p:sp>
        <p:nvSpPr>
          <p:cNvPr id="16397" name="Rectangle 13"/>
          <p:cNvSpPr>
            <a:spLocks noChangeArrowheads="1"/>
          </p:cNvSpPr>
          <p:nvPr/>
        </p:nvSpPr>
        <p:spPr bwMode="auto">
          <a:xfrm>
            <a:off x="3625850" y="4511675"/>
            <a:ext cx="363538" cy="227013"/>
          </a:xfrm>
          <a:prstGeom prst="rect">
            <a:avLst/>
          </a:prstGeom>
          <a:solidFill>
            <a:srgbClr val="2ED902"/>
          </a:solidFill>
          <a:ln w="9525">
            <a:solidFill>
              <a:srgbClr val="289C14"/>
            </a:solidFill>
            <a:miter lim="800000"/>
            <a:headEnd/>
            <a:tailEnd/>
          </a:ln>
        </p:spPr>
        <p:txBody>
          <a:bodyPr wrap="none" anchor="ctr"/>
          <a:lstStyle/>
          <a:p>
            <a:pPr algn="r"/>
            <a:endParaRPr lang="en-US"/>
          </a:p>
        </p:txBody>
      </p:sp>
      <p:sp>
        <p:nvSpPr>
          <p:cNvPr id="16398" name="Rectangle 14"/>
          <p:cNvSpPr>
            <a:spLocks noChangeArrowheads="1"/>
          </p:cNvSpPr>
          <p:nvPr/>
        </p:nvSpPr>
        <p:spPr bwMode="auto">
          <a:xfrm>
            <a:off x="3733800" y="4229100"/>
            <a:ext cx="119063" cy="244475"/>
          </a:xfrm>
          <a:prstGeom prst="rect">
            <a:avLst/>
          </a:prstGeom>
          <a:noFill/>
          <a:ln w="9525">
            <a:noFill/>
            <a:miter lim="800000"/>
            <a:headEnd/>
            <a:tailEnd/>
          </a:ln>
        </p:spPr>
        <p:txBody>
          <a:bodyPr wrap="none" lIns="0" tIns="0" rIns="0" bIns="0">
            <a:spAutoFit/>
          </a:bodyPr>
          <a:lstStyle/>
          <a:p>
            <a:pPr eaLnBrk="0" hangingPunct="0"/>
            <a:r>
              <a:rPr lang="en-US" sz="1600">
                <a:latin typeface="Franklin Gothic Demi" pitchFamily="34" charset="0"/>
              </a:rPr>
              <a:t>7</a:t>
            </a:r>
            <a:endParaRPr lang="en-US" sz="1600" baseline="-25000">
              <a:latin typeface="Franklin Gothic Demi" pitchFamily="34" charset="0"/>
            </a:endParaRPr>
          </a:p>
        </p:txBody>
      </p:sp>
      <p:sp>
        <p:nvSpPr>
          <p:cNvPr id="16399" name="Rectangle 15"/>
          <p:cNvSpPr>
            <a:spLocks noChangeArrowheads="1"/>
          </p:cNvSpPr>
          <p:nvPr/>
        </p:nvSpPr>
        <p:spPr bwMode="auto">
          <a:xfrm>
            <a:off x="5146675" y="4402138"/>
            <a:ext cx="382588" cy="338137"/>
          </a:xfrm>
          <a:prstGeom prst="rect">
            <a:avLst/>
          </a:prstGeom>
          <a:solidFill>
            <a:srgbClr val="2ED902"/>
          </a:solidFill>
          <a:ln w="9525">
            <a:solidFill>
              <a:srgbClr val="289C14"/>
            </a:solidFill>
            <a:miter lim="800000"/>
            <a:headEnd/>
            <a:tailEnd/>
          </a:ln>
        </p:spPr>
        <p:txBody>
          <a:bodyPr wrap="none" anchor="ctr"/>
          <a:lstStyle/>
          <a:p>
            <a:pPr algn="r"/>
            <a:endParaRPr lang="en-US"/>
          </a:p>
        </p:txBody>
      </p:sp>
      <p:sp>
        <p:nvSpPr>
          <p:cNvPr id="16400" name="Rectangle 16"/>
          <p:cNvSpPr>
            <a:spLocks noChangeArrowheads="1"/>
          </p:cNvSpPr>
          <p:nvPr/>
        </p:nvSpPr>
        <p:spPr bwMode="auto">
          <a:xfrm>
            <a:off x="5221288" y="4111625"/>
            <a:ext cx="238125" cy="244475"/>
          </a:xfrm>
          <a:prstGeom prst="rect">
            <a:avLst/>
          </a:prstGeom>
          <a:noFill/>
          <a:ln w="9525">
            <a:noFill/>
            <a:miter lim="800000"/>
            <a:headEnd/>
            <a:tailEnd/>
          </a:ln>
        </p:spPr>
        <p:txBody>
          <a:bodyPr wrap="none" lIns="0" tIns="0" rIns="0" bIns="0">
            <a:spAutoFit/>
          </a:bodyPr>
          <a:lstStyle/>
          <a:p>
            <a:pPr eaLnBrk="0" hangingPunct="0"/>
            <a:r>
              <a:rPr lang="en-US" sz="1600">
                <a:latin typeface="Franklin Gothic Demi" pitchFamily="34" charset="0"/>
              </a:rPr>
              <a:t>10</a:t>
            </a:r>
            <a:endParaRPr lang="en-US" sz="1600" baseline="-25000">
              <a:latin typeface="Franklin Gothic Demi" pitchFamily="34" charset="0"/>
            </a:endParaRPr>
          </a:p>
        </p:txBody>
      </p:sp>
      <p:sp>
        <p:nvSpPr>
          <p:cNvPr id="16401" name="Rectangle 17"/>
          <p:cNvSpPr>
            <a:spLocks noChangeArrowheads="1"/>
          </p:cNvSpPr>
          <p:nvPr/>
        </p:nvSpPr>
        <p:spPr bwMode="auto">
          <a:xfrm>
            <a:off x="5918200" y="4070350"/>
            <a:ext cx="381000" cy="668338"/>
          </a:xfrm>
          <a:prstGeom prst="rect">
            <a:avLst/>
          </a:prstGeom>
          <a:solidFill>
            <a:srgbClr val="2ED902"/>
          </a:solidFill>
          <a:ln w="9525">
            <a:solidFill>
              <a:srgbClr val="289C14"/>
            </a:solidFill>
            <a:miter lim="800000"/>
            <a:headEnd/>
            <a:tailEnd/>
          </a:ln>
        </p:spPr>
        <p:txBody>
          <a:bodyPr wrap="none" anchor="ctr"/>
          <a:lstStyle/>
          <a:p>
            <a:pPr algn="r"/>
            <a:endParaRPr lang="en-US"/>
          </a:p>
        </p:txBody>
      </p:sp>
      <p:sp>
        <p:nvSpPr>
          <p:cNvPr id="16402" name="Rectangle 18"/>
          <p:cNvSpPr>
            <a:spLocks noChangeArrowheads="1"/>
          </p:cNvSpPr>
          <p:nvPr/>
        </p:nvSpPr>
        <p:spPr bwMode="auto">
          <a:xfrm>
            <a:off x="5989638" y="3786188"/>
            <a:ext cx="238125" cy="244475"/>
          </a:xfrm>
          <a:prstGeom prst="rect">
            <a:avLst/>
          </a:prstGeom>
          <a:noFill/>
          <a:ln w="9525">
            <a:noFill/>
            <a:miter lim="800000"/>
            <a:headEnd/>
            <a:tailEnd/>
          </a:ln>
        </p:spPr>
        <p:txBody>
          <a:bodyPr wrap="none" lIns="0" tIns="0" rIns="0" bIns="0">
            <a:spAutoFit/>
          </a:bodyPr>
          <a:lstStyle/>
          <a:p>
            <a:pPr eaLnBrk="0" hangingPunct="0"/>
            <a:r>
              <a:rPr lang="en-US" sz="1600">
                <a:latin typeface="Franklin Gothic Demi" pitchFamily="34" charset="0"/>
              </a:rPr>
              <a:t>20</a:t>
            </a:r>
            <a:endParaRPr lang="en-US" sz="1600" baseline="-25000">
              <a:latin typeface="Franklin Gothic Demi" pitchFamily="34" charset="0"/>
            </a:endParaRPr>
          </a:p>
        </p:txBody>
      </p:sp>
      <p:sp>
        <p:nvSpPr>
          <p:cNvPr id="16403" name="Rectangle 19"/>
          <p:cNvSpPr>
            <a:spLocks noChangeArrowheads="1"/>
          </p:cNvSpPr>
          <p:nvPr/>
        </p:nvSpPr>
        <p:spPr bwMode="auto">
          <a:xfrm>
            <a:off x="6694488" y="3613150"/>
            <a:ext cx="365125" cy="1125538"/>
          </a:xfrm>
          <a:prstGeom prst="rect">
            <a:avLst/>
          </a:prstGeom>
          <a:solidFill>
            <a:srgbClr val="2ED902"/>
          </a:solidFill>
          <a:ln w="9525">
            <a:solidFill>
              <a:srgbClr val="289C14"/>
            </a:solidFill>
            <a:miter lim="800000"/>
            <a:headEnd/>
            <a:tailEnd/>
          </a:ln>
        </p:spPr>
        <p:txBody>
          <a:bodyPr wrap="none" anchor="ctr"/>
          <a:lstStyle/>
          <a:p>
            <a:pPr algn="r"/>
            <a:endParaRPr lang="en-US"/>
          </a:p>
        </p:txBody>
      </p:sp>
      <p:sp>
        <p:nvSpPr>
          <p:cNvPr id="16404" name="Rectangle 20"/>
          <p:cNvSpPr>
            <a:spLocks noChangeArrowheads="1"/>
          </p:cNvSpPr>
          <p:nvPr/>
        </p:nvSpPr>
        <p:spPr bwMode="auto">
          <a:xfrm>
            <a:off x="6756400" y="3328988"/>
            <a:ext cx="211138" cy="228600"/>
          </a:xfrm>
          <a:prstGeom prst="rect">
            <a:avLst/>
          </a:prstGeom>
          <a:noFill/>
          <a:ln w="9525">
            <a:noFill/>
            <a:miter lim="800000"/>
            <a:headEnd/>
            <a:tailEnd/>
          </a:ln>
        </p:spPr>
        <p:txBody>
          <a:bodyPr wrap="none" anchor="ctr"/>
          <a:lstStyle/>
          <a:p>
            <a:pPr algn="r" eaLnBrk="0" hangingPunct="0"/>
            <a:r>
              <a:rPr lang="en-US" sz="1600">
                <a:latin typeface="Franklin Gothic Demi" pitchFamily="34" charset="0"/>
              </a:rPr>
              <a:t>33</a:t>
            </a:r>
            <a:endParaRPr lang="en-US" sz="1600" baseline="-25000">
              <a:latin typeface="Franklin Gothic Demi" pitchFamily="34" charset="0"/>
            </a:endParaRPr>
          </a:p>
        </p:txBody>
      </p:sp>
      <p:sp>
        <p:nvSpPr>
          <p:cNvPr id="16405" name="Rectangle 21"/>
          <p:cNvSpPr>
            <a:spLocks noChangeArrowheads="1"/>
          </p:cNvSpPr>
          <p:nvPr/>
        </p:nvSpPr>
        <p:spPr bwMode="auto">
          <a:xfrm>
            <a:off x="801688" y="4613275"/>
            <a:ext cx="111125" cy="228600"/>
          </a:xfrm>
          <a:prstGeom prst="rect">
            <a:avLst/>
          </a:prstGeom>
          <a:noFill/>
          <a:ln w="9525">
            <a:noFill/>
            <a:miter lim="800000"/>
            <a:headEnd/>
            <a:tailEnd/>
          </a:ln>
        </p:spPr>
        <p:txBody>
          <a:bodyPr wrap="none" lIns="0" tIns="0" rIns="0" bIns="0">
            <a:spAutoFit/>
          </a:bodyPr>
          <a:lstStyle/>
          <a:p>
            <a:pPr eaLnBrk="0" hangingPunct="0"/>
            <a:r>
              <a:rPr lang="en-US" sz="1500">
                <a:latin typeface="Franklin Gothic Demi" pitchFamily="34" charset="0"/>
              </a:rPr>
              <a:t>0</a:t>
            </a:r>
            <a:endParaRPr lang="en-US" sz="2400" baseline="-25000">
              <a:latin typeface="Franklin Gothic Demi" pitchFamily="34" charset="0"/>
            </a:endParaRPr>
          </a:p>
        </p:txBody>
      </p:sp>
      <p:sp>
        <p:nvSpPr>
          <p:cNvPr id="16406" name="Rectangle 22"/>
          <p:cNvSpPr>
            <a:spLocks noChangeArrowheads="1"/>
          </p:cNvSpPr>
          <p:nvPr/>
        </p:nvSpPr>
        <p:spPr bwMode="auto">
          <a:xfrm>
            <a:off x="696913" y="4002088"/>
            <a:ext cx="222250" cy="228600"/>
          </a:xfrm>
          <a:prstGeom prst="rect">
            <a:avLst/>
          </a:prstGeom>
          <a:noFill/>
          <a:ln w="9525">
            <a:noFill/>
            <a:miter lim="800000"/>
            <a:headEnd/>
            <a:tailEnd/>
          </a:ln>
        </p:spPr>
        <p:txBody>
          <a:bodyPr wrap="none" lIns="0" tIns="0" rIns="0" bIns="0">
            <a:spAutoFit/>
          </a:bodyPr>
          <a:lstStyle/>
          <a:p>
            <a:pPr eaLnBrk="0" hangingPunct="0"/>
            <a:r>
              <a:rPr lang="en-US" sz="1500">
                <a:latin typeface="Franklin Gothic Demi" pitchFamily="34" charset="0"/>
              </a:rPr>
              <a:t>20</a:t>
            </a:r>
            <a:endParaRPr lang="en-US" sz="2400" baseline="-25000">
              <a:latin typeface="Franklin Gothic Demi" pitchFamily="34" charset="0"/>
            </a:endParaRPr>
          </a:p>
        </p:txBody>
      </p:sp>
      <p:sp>
        <p:nvSpPr>
          <p:cNvPr id="16407" name="Rectangle 23"/>
          <p:cNvSpPr>
            <a:spLocks noChangeArrowheads="1"/>
          </p:cNvSpPr>
          <p:nvPr/>
        </p:nvSpPr>
        <p:spPr bwMode="auto">
          <a:xfrm>
            <a:off x="696913" y="3335338"/>
            <a:ext cx="222250" cy="228600"/>
          </a:xfrm>
          <a:prstGeom prst="rect">
            <a:avLst/>
          </a:prstGeom>
          <a:noFill/>
          <a:ln w="9525">
            <a:noFill/>
            <a:miter lim="800000"/>
            <a:headEnd/>
            <a:tailEnd/>
          </a:ln>
        </p:spPr>
        <p:txBody>
          <a:bodyPr wrap="none" lIns="0" tIns="0" rIns="0" bIns="0">
            <a:spAutoFit/>
          </a:bodyPr>
          <a:lstStyle/>
          <a:p>
            <a:pPr eaLnBrk="0" hangingPunct="0"/>
            <a:r>
              <a:rPr lang="en-US" sz="1500">
                <a:latin typeface="Franklin Gothic Demi" pitchFamily="34" charset="0"/>
              </a:rPr>
              <a:t>40</a:t>
            </a:r>
            <a:endParaRPr lang="en-US" sz="2400" baseline="-25000">
              <a:latin typeface="Franklin Gothic Demi" pitchFamily="34" charset="0"/>
            </a:endParaRPr>
          </a:p>
        </p:txBody>
      </p:sp>
      <p:sp>
        <p:nvSpPr>
          <p:cNvPr id="16408" name="Rectangle 24"/>
          <p:cNvSpPr>
            <a:spLocks noChangeArrowheads="1"/>
          </p:cNvSpPr>
          <p:nvPr/>
        </p:nvSpPr>
        <p:spPr bwMode="auto">
          <a:xfrm>
            <a:off x="696913" y="2687638"/>
            <a:ext cx="222250" cy="228600"/>
          </a:xfrm>
          <a:prstGeom prst="rect">
            <a:avLst/>
          </a:prstGeom>
          <a:noFill/>
          <a:ln w="9525">
            <a:noFill/>
            <a:miter lim="800000"/>
            <a:headEnd/>
            <a:tailEnd/>
          </a:ln>
        </p:spPr>
        <p:txBody>
          <a:bodyPr wrap="none" lIns="0" tIns="0" rIns="0" bIns="0">
            <a:spAutoFit/>
          </a:bodyPr>
          <a:lstStyle/>
          <a:p>
            <a:pPr eaLnBrk="0" hangingPunct="0"/>
            <a:r>
              <a:rPr lang="en-US" sz="1500">
                <a:latin typeface="Franklin Gothic Demi" pitchFamily="34" charset="0"/>
              </a:rPr>
              <a:t>60</a:t>
            </a:r>
            <a:endParaRPr lang="en-US" sz="2400" baseline="-25000">
              <a:latin typeface="Franklin Gothic Demi" pitchFamily="34" charset="0"/>
            </a:endParaRPr>
          </a:p>
        </p:txBody>
      </p:sp>
      <p:sp>
        <p:nvSpPr>
          <p:cNvPr id="16409" name="Rectangle 25"/>
          <p:cNvSpPr>
            <a:spLocks noChangeArrowheads="1"/>
          </p:cNvSpPr>
          <p:nvPr/>
        </p:nvSpPr>
        <p:spPr bwMode="auto">
          <a:xfrm>
            <a:off x="696913" y="2020888"/>
            <a:ext cx="222250" cy="228600"/>
          </a:xfrm>
          <a:prstGeom prst="rect">
            <a:avLst/>
          </a:prstGeom>
          <a:noFill/>
          <a:ln w="9525">
            <a:noFill/>
            <a:miter lim="800000"/>
            <a:headEnd/>
            <a:tailEnd/>
          </a:ln>
        </p:spPr>
        <p:txBody>
          <a:bodyPr wrap="none" lIns="0" tIns="0" rIns="0" bIns="0">
            <a:spAutoFit/>
          </a:bodyPr>
          <a:lstStyle/>
          <a:p>
            <a:pPr eaLnBrk="0" hangingPunct="0"/>
            <a:r>
              <a:rPr lang="en-US" sz="1500">
                <a:latin typeface="Franklin Gothic Demi" pitchFamily="34" charset="0"/>
              </a:rPr>
              <a:t>80</a:t>
            </a:r>
            <a:endParaRPr lang="en-US" sz="2400" baseline="-25000">
              <a:latin typeface="Franklin Gothic Demi" pitchFamily="34" charset="0"/>
            </a:endParaRPr>
          </a:p>
        </p:txBody>
      </p:sp>
      <p:sp>
        <p:nvSpPr>
          <p:cNvPr id="16410" name="Rectangle 26"/>
          <p:cNvSpPr>
            <a:spLocks noChangeArrowheads="1"/>
          </p:cNvSpPr>
          <p:nvPr/>
        </p:nvSpPr>
        <p:spPr bwMode="auto">
          <a:xfrm>
            <a:off x="592138" y="1371600"/>
            <a:ext cx="333375" cy="228600"/>
          </a:xfrm>
          <a:prstGeom prst="rect">
            <a:avLst/>
          </a:prstGeom>
          <a:noFill/>
          <a:ln w="9525">
            <a:noFill/>
            <a:miter lim="800000"/>
            <a:headEnd/>
            <a:tailEnd/>
          </a:ln>
        </p:spPr>
        <p:txBody>
          <a:bodyPr wrap="none" lIns="0" tIns="0" rIns="0" bIns="0">
            <a:spAutoFit/>
          </a:bodyPr>
          <a:lstStyle/>
          <a:p>
            <a:pPr eaLnBrk="0" hangingPunct="0"/>
            <a:r>
              <a:rPr lang="en-US" sz="1500">
                <a:solidFill>
                  <a:srgbClr val="FFFFFF"/>
                </a:solidFill>
                <a:latin typeface="Franklin Gothic Demi" pitchFamily="34" charset="0"/>
              </a:rPr>
              <a:t>100</a:t>
            </a:r>
            <a:endParaRPr lang="en-US" sz="2400" baseline="-25000">
              <a:latin typeface="Franklin Gothic Demi" pitchFamily="34" charset="0"/>
            </a:endParaRPr>
          </a:p>
        </p:txBody>
      </p:sp>
      <p:sp>
        <p:nvSpPr>
          <p:cNvPr id="16411" name="Rectangle 27"/>
          <p:cNvSpPr>
            <a:spLocks noChangeArrowheads="1"/>
          </p:cNvSpPr>
          <p:nvPr/>
        </p:nvSpPr>
        <p:spPr bwMode="auto">
          <a:xfrm>
            <a:off x="1201738" y="4814888"/>
            <a:ext cx="636587" cy="198437"/>
          </a:xfrm>
          <a:prstGeom prst="rect">
            <a:avLst/>
          </a:prstGeom>
          <a:noFill/>
          <a:ln w="9525">
            <a:noFill/>
            <a:miter lim="800000"/>
            <a:headEnd/>
            <a:tailEnd/>
          </a:ln>
        </p:spPr>
        <p:txBody>
          <a:bodyPr wrap="none" lIns="0" tIns="0" rIns="0" bIns="0">
            <a:spAutoFit/>
          </a:bodyPr>
          <a:lstStyle/>
          <a:p>
            <a:pPr algn="r" eaLnBrk="0" hangingPunct="0"/>
            <a:r>
              <a:rPr lang="en-US" sz="1300">
                <a:latin typeface="Franklin Gothic Demi" pitchFamily="34" charset="0"/>
              </a:rPr>
              <a:t>Smoking</a:t>
            </a:r>
            <a:endParaRPr lang="en-US" sz="1300" baseline="-25000">
              <a:latin typeface="Franklin Gothic Demi" pitchFamily="34" charset="0"/>
            </a:endParaRPr>
          </a:p>
        </p:txBody>
      </p:sp>
      <p:sp>
        <p:nvSpPr>
          <p:cNvPr id="16412" name="Rectangle 28"/>
          <p:cNvSpPr>
            <a:spLocks noChangeArrowheads="1"/>
          </p:cNvSpPr>
          <p:nvPr/>
        </p:nvSpPr>
        <p:spPr bwMode="auto">
          <a:xfrm>
            <a:off x="2008188" y="4814888"/>
            <a:ext cx="508000" cy="396875"/>
          </a:xfrm>
          <a:prstGeom prst="rect">
            <a:avLst/>
          </a:prstGeom>
          <a:noFill/>
          <a:ln w="9525">
            <a:noFill/>
            <a:miter lim="800000"/>
            <a:headEnd/>
            <a:tailEnd/>
          </a:ln>
        </p:spPr>
        <p:txBody>
          <a:bodyPr wrap="none" lIns="0" tIns="0" rIns="0" bIns="0">
            <a:spAutoFit/>
          </a:bodyPr>
          <a:lstStyle/>
          <a:p>
            <a:pPr algn="r" eaLnBrk="0" hangingPunct="0"/>
            <a:r>
              <a:rPr lang="en-US" sz="1300">
                <a:latin typeface="Franklin Gothic Demi" pitchFamily="34" charset="0"/>
              </a:rPr>
              <a:t>Fruits/</a:t>
            </a:r>
            <a:br>
              <a:rPr lang="en-US" sz="1300">
                <a:latin typeface="Franklin Gothic Demi" pitchFamily="34" charset="0"/>
              </a:rPr>
            </a:br>
            <a:r>
              <a:rPr lang="en-US" sz="1300">
                <a:latin typeface="Franklin Gothic Demi" pitchFamily="34" charset="0"/>
              </a:rPr>
              <a:t>Veg</a:t>
            </a:r>
            <a:endParaRPr lang="en-US" sz="1300" baseline="-25000">
              <a:latin typeface="Franklin Gothic Demi" pitchFamily="34" charset="0"/>
            </a:endParaRPr>
          </a:p>
        </p:txBody>
      </p:sp>
      <p:sp>
        <p:nvSpPr>
          <p:cNvPr id="16413" name="Rectangle 29"/>
          <p:cNvSpPr>
            <a:spLocks noChangeArrowheads="1"/>
          </p:cNvSpPr>
          <p:nvPr/>
        </p:nvSpPr>
        <p:spPr bwMode="auto">
          <a:xfrm>
            <a:off x="2667000" y="4814888"/>
            <a:ext cx="615950" cy="198437"/>
          </a:xfrm>
          <a:prstGeom prst="rect">
            <a:avLst/>
          </a:prstGeom>
          <a:noFill/>
          <a:ln w="9525">
            <a:noFill/>
            <a:miter lim="800000"/>
            <a:headEnd/>
            <a:tailEnd/>
          </a:ln>
        </p:spPr>
        <p:txBody>
          <a:bodyPr wrap="none" lIns="0" tIns="0" rIns="0" bIns="0">
            <a:spAutoFit/>
          </a:bodyPr>
          <a:lstStyle/>
          <a:p>
            <a:pPr eaLnBrk="0" hangingPunct="0"/>
            <a:r>
              <a:rPr lang="en-US" sz="1300">
                <a:latin typeface="Franklin Gothic Demi" pitchFamily="34" charset="0"/>
              </a:rPr>
              <a:t>Exercise</a:t>
            </a:r>
            <a:endParaRPr lang="en-US" sz="1300" baseline="-25000">
              <a:latin typeface="Franklin Gothic Demi" pitchFamily="34" charset="0"/>
            </a:endParaRPr>
          </a:p>
        </p:txBody>
      </p:sp>
      <p:sp>
        <p:nvSpPr>
          <p:cNvPr id="16414" name="Rectangle 30"/>
          <p:cNvSpPr>
            <a:spLocks noChangeArrowheads="1"/>
          </p:cNvSpPr>
          <p:nvPr/>
        </p:nvSpPr>
        <p:spPr bwMode="auto">
          <a:xfrm>
            <a:off x="3521075" y="4814888"/>
            <a:ext cx="541338" cy="198437"/>
          </a:xfrm>
          <a:prstGeom prst="rect">
            <a:avLst/>
          </a:prstGeom>
          <a:noFill/>
          <a:ln w="9525">
            <a:noFill/>
            <a:miter lim="800000"/>
            <a:headEnd/>
            <a:tailEnd/>
          </a:ln>
        </p:spPr>
        <p:txBody>
          <a:bodyPr wrap="none" lIns="0" tIns="0" rIns="0" bIns="0">
            <a:spAutoFit/>
          </a:bodyPr>
          <a:lstStyle/>
          <a:p>
            <a:pPr algn="r" eaLnBrk="0" hangingPunct="0"/>
            <a:r>
              <a:rPr lang="en-US" sz="1300">
                <a:latin typeface="Franklin Gothic Demi" pitchFamily="34" charset="0"/>
              </a:rPr>
              <a:t>Alcohol</a:t>
            </a:r>
            <a:endParaRPr lang="en-US" sz="1300" baseline="-25000">
              <a:latin typeface="Franklin Gothic Demi" pitchFamily="34" charset="0"/>
            </a:endParaRPr>
          </a:p>
        </p:txBody>
      </p:sp>
      <p:sp>
        <p:nvSpPr>
          <p:cNvPr id="16415" name="Rectangle 31"/>
          <p:cNvSpPr>
            <a:spLocks noChangeArrowheads="1"/>
          </p:cNvSpPr>
          <p:nvPr/>
        </p:nvSpPr>
        <p:spPr bwMode="auto">
          <a:xfrm>
            <a:off x="6637338" y="4814888"/>
            <a:ext cx="557212" cy="396875"/>
          </a:xfrm>
          <a:prstGeom prst="rect">
            <a:avLst/>
          </a:prstGeom>
          <a:noFill/>
          <a:ln w="9525">
            <a:noFill/>
            <a:miter lim="800000"/>
            <a:headEnd/>
            <a:tailEnd/>
          </a:ln>
        </p:spPr>
        <p:txBody>
          <a:bodyPr wrap="none" lIns="0" tIns="0" rIns="0" bIns="0">
            <a:spAutoFit/>
          </a:bodyPr>
          <a:lstStyle/>
          <a:p>
            <a:pPr algn="r" eaLnBrk="0" hangingPunct="0"/>
            <a:r>
              <a:rPr lang="en-US" sz="1300">
                <a:latin typeface="Franklin Gothic Demi" pitchFamily="34" charset="0"/>
              </a:rPr>
              <a:t>Psycho-</a:t>
            </a:r>
            <a:br>
              <a:rPr lang="en-US" sz="1300">
                <a:latin typeface="Franklin Gothic Demi" pitchFamily="34" charset="0"/>
              </a:rPr>
            </a:br>
            <a:r>
              <a:rPr lang="en-US" sz="1300">
                <a:latin typeface="Franklin Gothic Demi" pitchFamily="34" charset="0"/>
              </a:rPr>
              <a:t>social</a:t>
            </a:r>
            <a:endParaRPr lang="en-US" sz="1300" baseline="-25000">
              <a:latin typeface="Franklin Gothic Demi" pitchFamily="34" charset="0"/>
            </a:endParaRPr>
          </a:p>
        </p:txBody>
      </p:sp>
      <p:sp>
        <p:nvSpPr>
          <p:cNvPr id="16416" name="Rectangle 32"/>
          <p:cNvSpPr>
            <a:spLocks noChangeArrowheads="1"/>
          </p:cNvSpPr>
          <p:nvPr/>
        </p:nvSpPr>
        <p:spPr bwMode="auto">
          <a:xfrm>
            <a:off x="7416800" y="4814888"/>
            <a:ext cx="427038" cy="198437"/>
          </a:xfrm>
          <a:prstGeom prst="rect">
            <a:avLst/>
          </a:prstGeom>
          <a:noFill/>
          <a:ln w="9525">
            <a:noFill/>
            <a:miter lim="800000"/>
            <a:headEnd/>
            <a:tailEnd/>
          </a:ln>
        </p:spPr>
        <p:txBody>
          <a:bodyPr wrap="none" lIns="0" tIns="0" rIns="0" bIns="0">
            <a:spAutoFit/>
          </a:bodyPr>
          <a:lstStyle/>
          <a:p>
            <a:pPr algn="r" eaLnBrk="0" hangingPunct="0"/>
            <a:r>
              <a:rPr lang="en-US" sz="1300">
                <a:latin typeface="Franklin Gothic Demi" pitchFamily="34" charset="0"/>
              </a:rPr>
              <a:t>Lipids</a:t>
            </a:r>
            <a:endParaRPr lang="en-US" sz="1300" baseline="-25000">
              <a:latin typeface="Franklin Gothic Demi" pitchFamily="34" charset="0"/>
            </a:endParaRPr>
          </a:p>
        </p:txBody>
      </p:sp>
      <p:sp>
        <p:nvSpPr>
          <p:cNvPr id="16417" name="Rectangle 33"/>
          <p:cNvSpPr>
            <a:spLocks noChangeArrowheads="1"/>
          </p:cNvSpPr>
          <p:nvPr/>
        </p:nvSpPr>
        <p:spPr bwMode="auto">
          <a:xfrm>
            <a:off x="8072438" y="4814888"/>
            <a:ext cx="677862" cy="396875"/>
          </a:xfrm>
          <a:prstGeom prst="rect">
            <a:avLst/>
          </a:prstGeom>
          <a:noFill/>
          <a:ln w="9525">
            <a:noFill/>
            <a:miter lim="800000"/>
            <a:headEnd/>
            <a:tailEnd/>
          </a:ln>
        </p:spPr>
        <p:txBody>
          <a:bodyPr wrap="none" lIns="0" tIns="0" rIns="0" bIns="0">
            <a:spAutoFit/>
          </a:bodyPr>
          <a:lstStyle/>
          <a:p>
            <a:pPr algn="r" eaLnBrk="0" hangingPunct="0"/>
            <a:r>
              <a:rPr lang="en-US" sz="1300">
                <a:latin typeface="Franklin Gothic Demi" pitchFamily="34" charset="0"/>
              </a:rPr>
              <a:t>All 9 risk </a:t>
            </a:r>
            <a:br>
              <a:rPr lang="en-US" sz="1300">
                <a:latin typeface="Franklin Gothic Demi" pitchFamily="34" charset="0"/>
              </a:rPr>
            </a:br>
            <a:r>
              <a:rPr lang="en-US" sz="1300">
                <a:latin typeface="Franklin Gothic Demi" pitchFamily="34" charset="0"/>
              </a:rPr>
              <a:t>factors</a:t>
            </a:r>
            <a:endParaRPr lang="en-US" sz="1300" baseline="-25000">
              <a:latin typeface="Franklin Gothic Demi" pitchFamily="34" charset="0"/>
            </a:endParaRPr>
          </a:p>
        </p:txBody>
      </p:sp>
      <p:sp>
        <p:nvSpPr>
          <p:cNvPr id="16418" name="Rectangle 34"/>
          <p:cNvSpPr>
            <a:spLocks noChangeArrowheads="1"/>
          </p:cNvSpPr>
          <p:nvPr/>
        </p:nvSpPr>
        <p:spPr bwMode="auto">
          <a:xfrm rot="-5400000">
            <a:off x="-1222374" y="2978150"/>
            <a:ext cx="3276600" cy="244475"/>
          </a:xfrm>
          <a:prstGeom prst="rect">
            <a:avLst/>
          </a:prstGeom>
          <a:noFill/>
          <a:ln w="9525">
            <a:noFill/>
            <a:miter lim="800000"/>
            <a:headEnd/>
            <a:tailEnd/>
          </a:ln>
        </p:spPr>
        <p:txBody>
          <a:bodyPr lIns="0" tIns="0" rIns="0" bIns="0">
            <a:spAutoFit/>
          </a:bodyPr>
          <a:lstStyle/>
          <a:p>
            <a:pPr algn="r" eaLnBrk="0" hangingPunct="0"/>
            <a:r>
              <a:rPr lang="en-US" sz="1600">
                <a:latin typeface="Franklin Gothic Demi" pitchFamily="34" charset="0"/>
              </a:rPr>
              <a:t>PAR (%)</a:t>
            </a:r>
            <a:endParaRPr lang="en-US" sz="1600" baseline="-25000">
              <a:latin typeface="Franklin Gothic Demi" pitchFamily="34" charset="0"/>
            </a:endParaRPr>
          </a:p>
        </p:txBody>
      </p:sp>
      <p:sp>
        <p:nvSpPr>
          <p:cNvPr id="16419" name="Rectangle 35"/>
          <p:cNvSpPr>
            <a:spLocks noChangeArrowheads="1"/>
          </p:cNvSpPr>
          <p:nvPr/>
        </p:nvSpPr>
        <p:spPr bwMode="auto">
          <a:xfrm>
            <a:off x="2071688" y="4298950"/>
            <a:ext cx="382587" cy="439738"/>
          </a:xfrm>
          <a:prstGeom prst="rect">
            <a:avLst/>
          </a:prstGeom>
          <a:solidFill>
            <a:srgbClr val="2ED902"/>
          </a:solidFill>
          <a:ln w="9525">
            <a:noFill/>
            <a:miter lim="800000"/>
            <a:headEnd/>
            <a:tailEnd/>
          </a:ln>
        </p:spPr>
        <p:txBody>
          <a:bodyPr wrap="none" anchor="ctr"/>
          <a:lstStyle/>
          <a:p>
            <a:pPr algn="r"/>
            <a:endParaRPr lang="en-US"/>
          </a:p>
        </p:txBody>
      </p:sp>
      <p:sp>
        <p:nvSpPr>
          <p:cNvPr id="16420" name="Rectangle 36"/>
          <p:cNvSpPr>
            <a:spLocks noChangeArrowheads="1"/>
          </p:cNvSpPr>
          <p:nvPr/>
        </p:nvSpPr>
        <p:spPr bwMode="auto">
          <a:xfrm>
            <a:off x="2138363" y="4029075"/>
            <a:ext cx="238125" cy="244475"/>
          </a:xfrm>
          <a:prstGeom prst="rect">
            <a:avLst/>
          </a:prstGeom>
          <a:noFill/>
          <a:ln w="9525">
            <a:noFill/>
            <a:miter lim="800000"/>
            <a:headEnd/>
            <a:tailEnd/>
          </a:ln>
        </p:spPr>
        <p:txBody>
          <a:bodyPr wrap="none" lIns="0" tIns="0" rIns="0" bIns="0">
            <a:spAutoFit/>
          </a:bodyPr>
          <a:lstStyle/>
          <a:p>
            <a:pPr eaLnBrk="0" hangingPunct="0"/>
            <a:r>
              <a:rPr lang="en-US" sz="1600">
                <a:latin typeface="Franklin Gothic Demi" pitchFamily="34" charset="0"/>
              </a:rPr>
              <a:t>14</a:t>
            </a:r>
            <a:endParaRPr lang="en-US" sz="1600" baseline="-25000">
              <a:latin typeface="Franklin Gothic Demi" pitchFamily="34" charset="0"/>
            </a:endParaRPr>
          </a:p>
        </p:txBody>
      </p:sp>
      <p:sp>
        <p:nvSpPr>
          <p:cNvPr id="16421" name="Rectangle 37"/>
          <p:cNvSpPr>
            <a:spLocks noChangeArrowheads="1"/>
          </p:cNvSpPr>
          <p:nvPr/>
        </p:nvSpPr>
        <p:spPr bwMode="auto">
          <a:xfrm>
            <a:off x="4357688" y="4179888"/>
            <a:ext cx="363537" cy="558800"/>
          </a:xfrm>
          <a:prstGeom prst="rect">
            <a:avLst/>
          </a:prstGeom>
          <a:solidFill>
            <a:srgbClr val="2ED902"/>
          </a:solidFill>
          <a:ln w="9525">
            <a:solidFill>
              <a:srgbClr val="289C14"/>
            </a:solidFill>
            <a:miter lim="800000"/>
            <a:headEnd/>
            <a:tailEnd/>
          </a:ln>
        </p:spPr>
        <p:txBody>
          <a:bodyPr wrap="none" anchor="ctr"/>
          <a:lstStyle/>
          <a:p>
            <a:pPr algn="r"/>
            <a:endParaRPr lang="en-US"/>
          </a:p>
        </p:txBody>
      </p:sp>
      <p:sp>
        <p:nvSpPr>
          <p:cNvPr id="16422" name="Rectangle 38"/>
          <p:cNvSpPr>
            <a:spLocks noChangeArrowheads="1"/>
          </p:cNvSpPr>
          <p:nvPr/>
        </p:nvSpPr>
        <p:spPr bwMode="auto">
          <a:xfrm>
            <a:off x="4416425" y="3889375"/>
            <a:ext cx="238125" cy="244475"/>
          </a:xfrm>
          <a:prstGeom prst="rect">
            <a:avLst/>
          </a:prstGeom>
          <a:noFill/>
          <a:ln w="9525">
            <a:noFill/>
            <a:miter lim="800000"/>
            <a:headEnd/>
            <a:tailEnd/>
          </a:ln>
        </p:spPr>
        <p:txBody>
          <a:bodyPr wrap="none" lIns="0" tIns="0" rIns="0" bIns="0">
            <a:spAutoFit/>
          </a:bodyPr>
          <a:lstStyle/>
          <a:p>
            <a:pPr eaLnBrk="0" hangingPunct="0"/>
            <a:r>
              <a:rPr lang="en-US" sz="1600">
                <a:latin typeface="Franklin Gothic Demi" pitchFamily="34" charset="0"/>
              </a:rPr>
              <a:t>18</a:t>
            </a:r>
            <a:endParaRPr lang="en-US" sz="1600" baseline="-25000">
              <a:latin typeface="Franklin Gothic Demi" pitchFamily="34" charset="0"/>
            </a:endParaRPr>
          </a:p>
        </p:txBody>
      </p:sp>
      <p:sp>
        <p:nvSpPr>
          <p:cNvPr id="16423" name="Rectangle 39"/>
          <p:cNvSpPr>
            <a:spLocks noChangeArrowheads="1"/>
          </p:cNvSpPr>
          <p:nvPr/>
        </p:nvSpPr>
        <p:spPr bwMode="auto">
          <a:xfrm>
            <a:off x="7453313" y="3114675"/>
            <a:ext cx="365125" cy="1624013"/>
          </a:xfrm>
          <a:prstGeom prst="rect">
            <a:avLst/>
          </a:prstGeom>
          <a:solidFill>
            <a:srgbClr val="FF0000"/>
          </a:solidFill>
          <a:ln w="9525">
            <a:solidFill>
              <a:srgbClr val="289C14"/>
            </a:solidFill>
            <a:miter lim="800000"/>
            <a:headEnd/>
            <a:tailEnd/>
          </a:ln>
        </p:spPr>
        <p:txBody>
          <a:bodyPr wrap="none" anchor="ctr"/>
          <a:lstStyle/>
          <a:p>
            <a:pPr algn="r"/>
            <a:endParaRPr lang="en-US"/>
          </a:p>
        </p:txBody>
      </p:sp>
      <p:sp>
        <p:nvSpPr>
          <p:cNvPr id="16424" name="Rectangle 40"/>
          <p:cNvSpPr>
            <a:spLocks noChangeArrowheads="1"/>
          </p:cNvSpPr>
          <p:nvPr/>
        </p:nvSpPr>
        <p:spPr bwMode="gray">
          <a:xfrm>
            <a:off x="8213725" y="1803400"/>
            <a:ext cx="365125" cy="2935288"/>
          </a:xfrm>
          <a:prstGeom prst="rect">
            <a:avLst/>
          </a:prstGeom>
          <a:solidFill>
            <a:srgbClr val="4AFE02"/>
          </a:solidFill>
          <a:ln w="9525">
            <a:noFill/>
            <a:miter lim="800000"/>
            <a:headEnd/>
            <a:tailEnd/>
          </a:ln>
        </p:spPr>
        <p:txBody>
          <a:bodyPr wrap="none" anchor="ctr"/>
          <a:lstStyle/>
          <a:p>
            <a:pPr algn="r"/>
            <a:endParaRPr lang="en-US" dirty="0">
              <a:solidFill>
                <a:srgbClr val="92D050"/>
              </a:solidFill>
            </a:endParaRPr>
          </a:p>
        </p:txBody>
      </p:sp>
      <p:sp>
        <p:nvSpPr>
          <p:cNvPr id="16425" name="Rectangle 41"/>
          <p:cNvSpPr>
            <a:spLocks noChangeArrowheads="1"/>
          </p:cNvSpPr>
          <p:nvPr/>
        </p:nvSpPr>
        <p:spPr bwMode="auto">
          <a:xfrm>
            <a:off x="8274050" y="1535113"/>
            <a:ext cx="238125" cy="244475"/>
          </a:xfrm>
          <a:prstGeom prst="rect">
            <a:avLst/>
          </a:prstGeom>
          <a:noFill/>
          <a:ln w="9525">
            <a:noFill/>
            <a:miter lim="800000"/>
            <a:headEnd/>
            <a:tailEnd/>
          </a:ln>
        </p:spPr>
        <p:txBody>
          <a:bodyPr wrap="none" lIns="0" tIns="0" rIns="0" bIns="0">
            <a:spAutoFit/>
          </a:bodyPr>
          <a:lstStyle/>
          <a:p>
            <a:pPr eaLnBrk="0" hangingPunct="0"/>
            <a:r>
              <a:rPr lang="en-US" sz="1600">
                <a:latin typeface="Franklin Gothic Demi" pitchFamily="34" charset="0"/>
              </a:rPr>
              <a:t>90</a:t>
            </a:r>
            <a:endParaRPr lang="en-US" sz="1600" baseline="-25000">
              <a:latin typeface="Franklin Gothic Demi" pitchFamily="34" charset="0"/>
            </a:endParaRPr>
          </a:p>
        </p:txBody>
      </p:sp>
      <p:sp>
        <p:nvSpPr>
          <p:cNvPr id="16426" name="Rectangle 42"/>
          <p:cNvSpPr>
            <a:spLocks noChangeArrowheads="1"/>
          </p:cNvSpPr>
          <p:nvPr/>
        </p:nvSpPr>
        <p:spPr bwMode="auto">
          <a:xfrm>
            <a:off x="5000625" y="4816475"/>
            <a:ext cx="644525" cy="198438"/>
          </a:xfrm>
          <a:prstGeom prst="rect">
            <a:avLst/>
          </a:prstGeom>
          <a:noFill/>
          <a:ln w="9525">
            <a:noFill/>
            <a:miter lim="800000"/>
            <a:headEnd/>
            <a:tailEnd/>
          </a:ln>
        </p:spPr>
        <p:txBody>
          <a:bodyPr wrap="none" lIns="0" tIns="0" rIns="0" bIns="0">
            <a:spAutoFit/>
          </a:bodyPr>
          <a:lstStyle/>
          <a:p>
            <a:pPr algn="r" eaLnBrk="0" hangingPunct="0"/>
            <a:r>
              <a:rPr lang="en-US" sz="1300">
                <a:latin typeface="Franklin Gothic Demi" pitchFamily="34" charset="0"/>
              </a:rPr>
              <a:t>Diabetes</a:t>
            </a:r>
            <a:endParaRPr lang="en-US" sz="1300" baseline="-25000">
              <a:latin typeface="Franklin Gothic Demi" pitchFamily="34" charset="0"/>
            </a:endParaRPr>
          </a:p>
        </p:txBody>
      </p:sp>
      <p:sp>
        <p:nvSpPr>
          <p:cNvPr id="16427" name="Rectangle 43"/>
          <p:cNvSpPr>
            <a:spLocks noChangeArrowheads="1"/>
          </p:cNvSpPr>
          <p:nvPr/>
        </p:nvSpPr>
        <p:spPr bwMode="auto">
          <a:xfrm>
            <a:off x="5718175" y="4814888"/>
            <a:ext cx="773113" cy="396875"/>
          </a:xfrm>
          <a:prstGeom prst="rect">
            <a:avLst/>
          </a:prstGeom>
          <a:noFill/>
          <a:ln w="9525">
            <a:noFill/>
            <a:miter lim="800000"/>
            <a:headEnd/>
            <a:tailEnd/>
          </a:ln>
        </p:spPr>
        <p:txBody>
          <a:bodyPr wrap="none" lIns="0" tIns="0" rIns="0" bIns="0">
            <a:spAutoFit/>
          </a:bodyPr>
          <a:lstStyle/>
          <a:p>
            <a:pPr algn="r" eaLnBrk="0" hangingPunct="0"/>
            <a:r>
              <a:rPr lang="en-US" sz="1300">
                <a:latin typeface="Franklin Gothic Demi" pitchFamily="34" charset="0"/>
              </a:rPr>
              <a:t>Abdominal</a:t>
            </a:r>
          </a:p>
          <a:p>
            <a:pPr algn="r" eaLnBrk="0" hangingPunct="0"/>
            <a:r>
              <a:rPr lang="en-US" sz="1300">
                <a:latin typeface="Franklin Gothic Demi" pitchFamily="34" charset="0"/>
              </a:rPr>
              <a:t>obesity</a:t>
            </a:r>
            <a:endParaRPr lang="en-US" sz="1300" baseline="-25000">
              <a:latin typeface="Franklin Gothic Demi" pitchFamily="34" charset="0"/>
            </a:endParaRPr>
          </a:p>
        </p:txBody>
      </p:sp>
      <p:sp>
        <p:nvSpPr>
          <p:cNvPr id="16428" name="Rectangle 44"/>
          <p:cNvSpPr>
            <a:spLocks noChangeArrowheads="1"/>
          </p:cNvSpPr>
          <p:nvPr/>
        </p:nvSpPr>
        <p:spPr bwMode="auto">
          <a:xfrm>
            <a:off x="4243388" y="4808538"/>
            <a:ext cx="539750" cy="396875"/>
          </a:xfrm>
          <a:prstGeom prst="rect">
            <a:avLst/>
          </a:prstGeom>
          <a:noFill/>
          <a:ln w="9525">
            <a:noFill/>
            <a:miter lim="800000"/>
            <a:headEnd/>
            <a:tailEnd/>
          </a:ln>
        </p:spPr>
        <p:txBody>
          <a:bodyPr wrap="none" lIns="0" tIns="0" rIns="0" bIns="0">
            <a:spAutoFit/>
          </a:bodyPr>
          <a:lstStyle/>
          <a:p>
            <a:pPr algn="r" eaLnBrk="0" hangingPunct="0"/>
            <a:r>
              <a:rPr lang="en-US" sz="1300">
                <a:latin typeface="Franklin Gothic Demi" pitchFamily="34" charset="0"/>
              </a:rPr>
              <a:t>Hyper-</a:t>
            </a:r>
            <a:br>
              <a:rPr lang="en-US" sz="1300">
                <a:latin typeface="Franklin Gothic Demi" pitchFamily="34" charset="0"/>
              </a:rPr>
            </a:br>
            <a:r>
              <a:rPr lang="en-US" sz="1300">
                <a:latin typeface="Franklin Gothic Demi" pitchFamily="34" charset="0"/>
              </a:rPr>
              <a:t>tension</a:t>
            </a:r>
            <a:endParaRPr lang="en-US" sz="1300" baseline="-25000">
              <a:latin typeface="Franklin Gothic Demi" pitchFamily="34" charset="0"/>
            </a:endParaRPr>
          </a:p>
        </p:txBody>
      </p:sp>
      <p:sp>
        <p:nvSpPr>
          <p:cNvPr id="16429" name="Line 45"/>
          <p:cNvSpPr>
            <a:spLocks noChangeShapeType="1"/>
          </p:cNvSpPr>
          <p:nvPr/>
        </p:nvSpPr>
        <p:spPr bwMode="auto">
          <a:xfrm>
            <a:off x="1176338" y="5338763"/>
            <a:ext cx="2940050" cy="0"/>
          </a:xfrm>
          <a:prstGeom prst="line">
            <a:avLst/>
          </a:prstGeom>
          <a:noFill/>
          <a:ln w="25400">
            <a:solidFill>
              <a:schemeClr val="tx1"/>
            </a:solidFill>
            <a:round/>
            <a:headEnd/>
            <a:tailEnd/>
          </a:ln>
        </p:spPr>
        <p:txBody>
          <a:bodyPr/>
          <a:lstStyle/>
          <a:p>
            <a:endParaRPr lang="en-US"/>
          </a:p>
        </p:txBody>
      </p:sp>
      <p:sp>
        <p:nvSpPr>
          <p:cNvPr id="16430" name="Rectangle 46"/>
          <p:cNvSpPr>
            <a:spLocks noChangeArrowheads="1"/>
          </p:cNvSpPr>
          <p:nvPr/>
        </p:nvSpPr>
        <p:spPr bwMode="auto">
          <a:xfrm>
            <a:off x="1208088" y="5334000"/>
            <a:ext cx="2819400" cy="304800"/>
          </a:xfrm>
          <a:prstGeom prst="rect">
            <a:avLst/>
          </a:prstGeom>
          <a:noFill/>
          <a:ln w="9525">
            <a:noFill/>
            <a:miter lim="800000"/>
            <a:headEnd/>
            <a:tailEnd/>
          </a:ln>
        </p:spPr>
        <p:txBody>
          <a:bodyPr anchor="b">
            <a:spAutoFit/>
          </a:bodyPr>
          <a:lstStyle/>
          <a:p>
            <a:pPr algn="r" eaLnBrk="0" hangingPunct="0"/>
            <a:r>
              <a:rPr lang="en-US" sz="1400">
                <a:latin typeface="Franklin Gothic Demi" pitchFamily="34" charset="0"/>
              </a:rPr>
              <a:t>Lifestyle factors</a:t>
            </a:r>
          </a:p>
        </p:txBody>
      </p:sp>
      <p:sp>
        <p:nvSpPr>
          <p:cNvPr id="16431" name="Line 47"/>
          <p:cNvSpPr>
            <a:spLocks noChangeShapeType="1"/>
          </p:cNvSpPr>
          <p:nvPr/>
        </p:nvSpPr>
        <p:spPr bwMode="auto">
          <a:xfrm>
            <a:off x="973138" y="4751388"/>
            <a:ext cx="7791450" cy="1587"/>
          </a:xfrm>
          <a:prstGeom prst="line">
            <a:avLst/>
          </a:prstGeom>
          <a:noFill/>
          <a:ln w="33338">
            <a:solidFill>
              <a:schemeClr val="tx1"/>
            </a:solidFill>
            <a:round/>
            <a:headEnd/>
            <a:tailEnd/>
          </a:ln>
        </p:spPr>
        <p:txBody>
          <a:bodyPr/>
          <a:lstStyle/>
          <a:p>
            <a:endParaRPr lang="en-US"/>
          </a:p>
        </p:txBody>
      </p:sp>
      <p:sp>
        <p:nvSpPr>
          <p:cNvPr id="16432" name="Line 48"/>
          <p:cNvSpPr>
            <a:spLocks noChangeShapeType="1"/>
          </p:cNvSpPr>
          <p:nvPr/>
        </p:nvSpPr>
        <p:spPr bwMode="auto">
          <a:xfrm>
            <a:off x="1176338" y="5267325"/>
            <a:ext cx="0" cy="142875"/>
          </a:xfrm>
          <a:prstGeom prst="line">
            <a:avLst/>
          </a:prstGeom>
          <a:noFill/>
          <a:ln w="25400">
            <a:solidFill>
              <a:schemeClr val="tx1"/>
            </a:solidFill>
            <a:round/>
            <a:headEnd/>
            <a:tailEnd/>
          </a:ln>
        </p:spPr>
        <p:txBody>
          <a:bodyPr/>
          <a:lstStyle/>
          <a:p>
            <a:endParaRPr lang="en-US"/>
          </a:p>
        </p:txBody>
      </p:sp>
      <p:sp>
        <p:nvSpPr>
          <p:cNvPr id="16433" name="Line 49"/>
          <p:cNvSpPr>
            <a:spLocks noChangeShapeType="1"/>
          </p:cNvSpPr>
          <p:nvPr/>
        </p:nvSpPr>
        <p:spPr bwMode="auto">
          <a:xfrm>
            <a:off x="4111625" y="5267325"/>
            <a:ext cx="0" cy="142875"/>
          </a:xfrm>
          <a:prstGeom prst="line">
            <a:avLst/>
          </a:prstGeom>
          <a:noFill/>
          <a:ln w="25400">
            <a:solidFill>
              <a:schemeClr val="tx1"/>
            </a:solidFill>
            <a:round/>
            <a:headEnd/>
            <a:tailEnd/>
          </a:ln>
        </p:spPr>
        <p:txBody>
          <a:bodyPr/>
          <a:lstStyle/>
          <a:p>
            <a:endParaRPr lang="en-US"/>
          </a:p>
        </p:txBody>
      </p:sp>
      <p:sp>
        <p:nvSpPr>
          <p:cNvPr id="16434" name="Rectangle 50"/>
          <p:cNvSpPr>
            <a:spLocks noChangeArrowheads="1"/>
          </p:cNvSpPr>
          <p:nvPr/>
        </p:nvSpPr>
        <p:spPr bwMode="auto">
          <a:xfrm>
            <a:off x="7518400" y="2830513"/>
            <a:ext cx="238125" cy="244475"/>
          </a:xfrm>
          <a:prstGeom prst="rect">
            <a:avLst/>
          </a:prstGeom>
          <a:noFill/>
          <a:ln w="9525">
            <a:noFill/>
            <a:miter lim="800000"/>
            <a:headEnd/>
            <a:tailEnd/>
          </a:ln>
        </p:spPr>
        <p:txBody>
          <a:bodyPr wrap="none" lIns="0" tIns="0" rIns="0" bIns="0">
            <a:spAutoFit/>
          </a:bodyPr>
          <a:lstStyle/>
          <a:p>
            <a:pPr eaLnBrk="0" hangingPunct="0"/>
            <a:r>
              <a:rPr lang="en-US" sz="1600">
                <a:latin typeface="Franklin Gothic Demi" pitchFamily="34" charset="0"/>
              </a:rPr>
              <a:t>50</a:t>
            </a:r>
            <a:endParaRPr lang="en-US" sz="1600" baseline="-25000">
              <a:latin typeface="Franklin Gothic Demi" pitchFamily="34" charset="0"/>
            </a:endParaRPr>
          </a:p>
        </p:txBody>
      </p:sp>
      <p:sp>
        <p:nvSpPr>
          <p:cNvPr id="16435" name="Rectangle 51"/>
          <p:cNvSpPr>
            <a:spLocks noChangeArrowheads="1"/>
          </p:cNvSpPr>
          <p:nvPr/>
        </p:nvSpPr>
        <p:spPr bwMode="auto">
          <a:xfrm>
            <a:off x="1828800" y="228600"/>
            <a:ext cx="4724400" cy="461665"/>
          </a:xfrm>
          <a:prstGeom prst="rect">
            <a:avLst/>
          </a:prstGeom>
          <a:noFill/>
          <a:ln w="9525">
            <a:noFill/>
            <a:miter lim="800000"/>
            <a:headEnd/>
            <a:tailEnd/>
          </a:ln>
        </p:spPr>
        <p:txBody>
          <a:bodyPr wrap="square">
            <a:spAutoFit/>
          </a:bodyPr>
          <a:lstStyle/>
          <a:p>
            <a:pPr algn="r"/>
            <a:r>
              <a:rPr lang="en-US" sz="2400" dirty="0">
                <a:latin typeface="Franklin Gothic Demi" pitchFamily="34" charset="0"/>
              </a:rPr>
              <a:t>INTERHEART Study</a:t>
            </a:r>
          </a:p>
        </p:txBody>
      </p:sp>
      <p:sp>
        <p:nvSpPr>
          <p:cNvPr id="1359898" name="Rectangle 26"/>
          <p:cNvSpPr>
            <a:spLocks noChangeArrowheads="1"/>
          </p:cNvSpPr>
          <p:nvPr/>
        </p:nvSpPr>
        <p:spPr bwMode="auto">
          <a:xfrm>
            <a:off x="1600200" y="914400"/>
            <a:ext cx="6172200" cy="867930"/>
          </a:xfrm>
          <a:prstGeom prst="rect">
            <a:avLst/>
          </a:prstGeom>
          <a:noFill/>
          <a:ln w="9525">
            <a:noFill/>
            <a:miter lim="800000"/>
            <a:headEnd/>
            <a:tailEnd/>
          </a:ln>
          <a:effectLst/>
        </p:spPr>
        <p:txBody>
          <a:bodyPr wrap="square">
            <a:spAutoFit/>
          </a:bodyPr>
          <a:lstStyle/>
          <a:p>
            <a:pPr algn="ctr">
              <a:lnSpc>
                <a:spcPct val="90000"/>
              </a:lnSpc>
              <a:defRPr/>
            </a:pPr>
            <a:r>
              <a:rPr lang="en-US" sz="2800" dirty="0">
                <a:effectLst>
                  <a:outerShdw blurRad="38100" dist="38100" dir="2700000" algn="tl">
                    <a:srgbClr val="DDDDDD"/>
                  </a:outerShdw>
                </a:effectLst>
                <a:latin typeface="Franklin Gothic Demi" pitchFamily="34" charset="0"/>
                <a:cs typeface="+mn-cs"/>
              </a:rPr>
              <a:t>Attributable Risk Factors</a:t>
            </a:r>
          </a:p>
          <a:p>
            <a:pPr algn="ctr">
              <a:lnSpc>
                <a:spcPct val="90000"/>
              </a:lnSpc>
              <a:defRPr/>
            </a:pPr>
            <a:r>
              <a:rPr lang="en-US" sz="2800" dirty="0">
                <a:effectLst>
                  <a:outerShdw blurRad="38100" dist="38100" dir="2700000" algn="tl">
                    <a:srgbClr val="DDDDDD"/>
                  </a:outerShdw>
                </a:effectLst>
                <a:latin typeface="Franklin Gothic Demi" pitchFamily="34" charset="0"/>
                <a:cs typeface="+mn-cs"/>
              </a:rPr>
              <a:t>for a First Myocardial Infarction</a:t>
            </a:r>
          </a:p>
        </p:txBody>
      </p:sp>
      <p:cxnSp>
        <p:nvCxnSpPr>
          <p:cNvPr id="16440" name="Straight Connector 4"/>
          <p:cNvCxnSpPr>
            <a:cxnSpLocks noChangeShapeType="1"/>
          </p:cNvCxnSpPr>
          <p:nvPr/>
        </p:nvCxnSpPr>
        <p:spPr bwMode="auto">
          <a:xfrm>
            <a:off x="0" y="838200"/>
            <a:ext cx="9144000" cy="1588"/>
          </a:xfrm>
          <a:prstGeom prst="line">
            <a:avLst/>
          </a:prstGeom>
          <a:noFill/>
          <a:ln w="31750">
            <a:solidFill>
              <a:schemeClr val="tx1"/>
            </a:solidFill>
            <a:round/>
            <a:headEnd/>
            <a:tailEnd/>
          </a:ln>
        </p:spPr>
      </p:cxn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65218" name="Picture 2"/>
          <p:cNvPicPr>
            <a:picLocks noChangeAspect="1" noChangeArrowheads="1"/>
          </p:cNvPicPr>
          <p:nvPr/>
        </p:nvPicPr>
        <p:blipFill>
          <a:blip r:embed="rId2"/>
          <a:srcRect l="9370" t="36458" r="43192" b="16667"/>
          <a:stretch>
            <a:fillRect/>
          </a:stretch>
        </p:blipFill>
        <p:spPr bwMode="auto">
          <a:xfrm>
            <a:off x="0" y="0"/>
            <a:ext cx="9189720" cy="6858000"/>
          </a:xfrm>
          <a:prstGeom prst="rect">
            <a:avLst/>
          </a:prstGeom>
          <a:noFill/>
          <a:ln w="9525">
            <a:noFill/>
            <a:miter lim="800000"/>
            <a:headEnd/>
            <a:tailEnd/>
          </a:ln>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0"/>
            <a:ext cx="8229600" cy="1143000"/>
          </a:xfrm>
        </p:spPr>
        <p:txBody>
          <a:bodyPr>
            <a:normAutofit fontScale="90000"/>
          </a:bodyPr>
          <a:lstStyle/>
          <a:p>
            <a:pPr algn="ctr" eaLnBrk="1" hangingPunct="1"/>
            <a:r>
              <a:rPr lang="en-IN" sz="3600" b="1" smtClean="0">
                <a:solidFill>
                  <a:schemeClr val="tx1"/>
                </a:solidFill>
              </a:rPr>
              <a:t>Autosomal Recessive Hypercholesterolemia (ARH)</a:t>
            </a:r>
          </a:p>
        </p:txBody>
      </p:sp>
      <p:sp>
        <p:nvSpPr>
          <p:cNvPr id="26627" name="Content Placeholder 2"/>
          <p:cNvSpPr>
            <a:spLocks noGrp="1"/>
          </p:cNvSpPr>
          <p:nvPr>
            <p:ph idx="1"/>
          </p:nvPr>
        </p:nvSpPr>
        <p:spPr>
          <a:xfrm>
            <a:off x="457200" y="1143000"/>
            <a:ext cx="8229600" cy="5410200"/>
          </a:xfrm>
        </p:spPr>
        <p:txBody>
          <a:bodyPr>
            <a:normAutofit/>
          </a:bodyPr>
          <a:lstStyle/>
          <a:p>
            <a:pPr eaLnBrk="1" hangingPunct="1">
              <a:lnSpc>
                <a:spcPct val="110000"/>
              </a:lnSpc>
              <a:spcBef>
                <a:spcPts val="1800"/>
              </a:spcBef>
            </a:pPr>
            <a:r>
              <a:rPr lang="en-IN" sz="2400" dirty="0" smtClean="0"/>
              <a:t>LDL Receptor Adaptor Protein (LDLRAP) is involved in LDL receptor–mediated </a:t>
            </a:r>
            <a:r>
              <a:rPr lang="en-IN" sz="2400" dirty="0" err="1" smtClean="0"/>
              <a:t>endocytosis</a:t>
            </a:r>
            <a:r>
              <a:rPr lang="en-IN" sz="2400" dirty="0" smtClean="0"/>
              <a:t> in the liver.</a:t>
            </a:r>
          </a:p>
          <a:p>
            <a:pPr eaLnBrk="1" hangingPunct="1">
              <a:lnSpc>
                <a:spcPct val="110000"/>
              </a:lnSpc>
              <a:spcBef>
                <a:spcPts val="1800"/>
              </a:spcBef>
            </a:pPr>
            <a:r>
              <a:rPr lang="en-IN" sz="2400" dirty="0" smtClean="0"/>
              <a:t>In the absence of LDLRAP, lipoprotein-receptor complex fails to be internalized.</a:t>
            </a:r>
          </a:p>
          <a:p>
            <a:pPr eaLnBrk="1" hangingPunct="1">
              <a:lnSpc>
                <a:spcPct val="110000"/>
              </a:lnSpc>
              <a:spcBef>
                <a:spcPts val="1800"/>
              </a:spcBef>
            </a:pPr>
            <a:r>
              <a:rPr lang="en-IN" sz="2400" dirty="0" smtClean="0"/>
              <a:t>Clinically resembles </a:t>
            </a:r>
            <a:r>
              <a:rPr lang="en-IN" sz="2400" dirty="0" err="1" smtClean="0"/>
              <a:t>HoFH</a:t>
            </a:r>
            <a:r>
              <a:rPr lang="en-IN" sz="2400" dirty="0" smtClean="0"/>
              <a:t> -Hypercholesterolemia, tendon </a:t>
            </a:r>
            <a:r>
              <a:rPr lang="en-IN" sz="2400" dirty="0" err="1" smtClean="0"/>
              <a:t>xanthomas</a:t>
            </a:r>
            <a:r>
              <a:rPr lang="en-IN" sz="2400" dirty="0" smtClean="0"/>
              <a:t>,  premature CAD.</a:t>
            </a:r>
          </a:p>
          <a:p>
            <a:pPr eaLnBrk="1" hangingPunct="1">
              <a:lnSpc>
                <a:spcPct val="110000"/>
              </a:lnSpc>
              <a:spcBef>
                <a:spcPts val="1800"/>
              </a:spcBef>
            </a:pPr>
            <a:r>
              <a:rPr lang="en-IN" sz="2400" dirty="0" err="1" smtClean="0"/>
              <a:t>Hyperlipidemia</a:t>
            </a:r>
            <a:r>
              <a:rPr lang="en-IN" sz="2400" dirty="0" smtClean="0"/>
              <a:t> responds partially to treatment with HMG-</a:t>
            </a:r>
            <a:r>
              <a:rPr lang="en-IN" sz="2400" dirty="0" err="1" smtClean="0"/>
              <a:t>CoA</a:t>
            </a:r>
            <a:r>
              <a:rPr lang="en-IN" sz="2400" dirty="0" smtClean="0"/>
              <a:t> </a:t>
            </a:r>
            <a:r>
              <a:rPr lang="en-IN" sz="2400" dirty="0" err="1" smtClean="0"/>
              <a:t>reductase</a:t>
            </a:r>
            <a:r>
              <a:rPr lang="en-IN" sz="2400" dirty="0" smtClean="0"/>
              <a:t> inhibitors</a:t>
            </a:r>
          </a:p>
          <a:p>
            <a:pPr eaLnBrk="1" hangingPunct="1">
              <a:lnSpc>
                <a:spcPct val="110000"/>
              </a:lnSpc>
              <a:spcBef>
                <a:spcPts val="1800"/>
              </a:spcBef>
            </a:pPr>
            <a:r>
              <a:rPr lang="en-IN" sz="2400" dirty="0" smtClean="0"/>
              <a:t>Usually require LDL </a:t>
            </a:r>
            <a:r>
              <a:rPr lang="en-IN" sz="2400" dirty="0" err="1" smtClean="0"/>
              <a:t>apheresis</a:t>
            </a:r>
            <a:r>
              <a:rPr lang="en-IN" sz="2400" dirty="0" smtClean="0"/>
              <a:t> to lower plasma LDL-C. </a:t>
            </a:r>
          </a:p>
          <a:p>
            <a:pPr algn="just" eaLnBrk="1" hangingPunct="1">
              <a:lnSpc>
                <a:spcPct val="150000"/>
              </a:lnSpc>
              <a:spcBef>
                <a:spcPts val="1800"/>
              </a:spcBef>
            </a:pPr>
            <a:endParaRPr lang="en-IN" sz="2400" dirty="0" smtClean="0"/>
          </a:p>
          <a:p>
            <a:pPr algn="just" eaLnBrk="1" hangingPunct="1">
              <a:lnSpc>
                <a:spcPct val="150000"/>
              </a:lnSpc>
              <a:spcBef>
                <a:spcPts val="1800"/>
              </a:spcBef>
            </a:pPr>
            <a:endParaRPr lang="en-IN" sz="2200" dirty="0" smtClean="0"/>
          </a:p>
          <a:p>
            <a:pPr algn="just" eaLnBrk="1" hangingPunct="1">
              <a:lnSpc>
                <a:spcPct val="150000"/>
              </a:lnSpc>
              <a:spcBef>
                <a:spcPts val="1800"/>
              </a:spcBef>
            </a:pPr>
            <a:endParaRPr lang="en-IN" sz="2200" dirty="0"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algn="ctr" eaLnBrk="1" hangingPunct="1"/>
            <a:r>
              <a:rPr lang="en-IN" b="1" dirty="0" err="1" smtClean="0">
                <a:solidFill>
                  <a:schemeClr val="tx1"/>
                </a:solidFill>
              </a:rPr>
              <a:t>Sitosterolemia</a:t>
            </a:r>
            <a:endParaRPr lang="en-IN" b="1" dirty="0" smtClean="0">
              <a:solidFill>
                <a:schemeClr val="tx1"/>
              </a:solidFill>
            </a:endParaRPr>
          </a:p>
        </p:txBody>
      </p:sp>
      <p:sp>
        <p:nvSpPr>
          <p:cNvPr id="27651" name="Content Placeholder 2"/>
          <p:cNvSpPr>
            <a:spLocks noGrp="1"/>
          </p:cNvSpPr>
          <p:nvPr>
            <p:ph idx="1"/>
          </p:nvPr>
        </p:nvSpPr>
        <p:spPr/>
        <p:txBody>
          <a:bodyPr>
            <a:normAutofit/>
          </a:bodyPr>
          <a:lstStyle/>
          <a:p>
            <a:pPr algn="just" eaLnBrk="1" hangingPunct="1">
              <a:lnSpc>
                <a:spcPct val="120000"/>
              </a:lnSpc>
              <a:spcBef>
                <a:spcPts val="1800"/>
              </a:spcBef>
            </a:pPr>
            <a:r>
              <a:rPr lang="en-IN" sz="2000" dirty="0" smtClean="0"/>
              <a:t>Rare </a:t>
            </a:r>
            <a:r>
              <a:rPr lang="en-IN" sz="2000" dirty="0" err="1" smtClean="0"/>
              <a:t>Autosomal</a:t>
            </a:r>
            <a:r>
              <a:rPr lang="en-IN" sz="2000" dirty="0" smtClean="0"/>
              <a:t> recessive disease. </a:t>
            </a:r>
          </a:p>
          <a:p>
            <a:pPr algn="just">
              <a:lnSpc>
                <a:spcPct val="120000"/>
              </a:lnSpc>
              <a:spcBef>
                <a:spcPts val="1800"/>
              </a:spcBef>
            </a:pPr>
            <a:r>
              <a:rPr lang="en-IN" sz="2000" dirty="0" smtClean="0"/>
              <a:t>It is caused by mutations in either of two members of the ATP-binding cassette (ABC) half transporter family, ABCG5 and ABCG8.</a:t>
            </a:r>
          </a:p>
          <a:p>
            <a:pPr algn="just">
              <a:lnSpc>
                <a:spcPct val="120000"/>
              </a:lnSpc>
              <a:spcBef>
                <a:spcPts val="1800"/>
              </a:spcBef>
            </a:pPr>
            <a:r>
              <a:rPr lang="en-IN" sz="2000" dirty="0" smtClean="0"/>
              <a:t>These genes are expressed in </a:t>
            </a:r>
            <a:r>
              <a:rPr lang="en-IN" sz="2000" dirty="0" err="1" smtClean="0"/>
              <a:t>enterocytes</a:t>
            </a:r>
            <a:r>
              <a:rPr lang="en-IN" sz="2000" dirty="0" smtClean="0"/>
              <a:t> and </a:t>
            </a:r>
            <a:r>
              <a:rPr lang="en-IN" sz="2000" dirty="0" err="1" smtClean="0"/>
              <a:t>hepatocytes</a:t>
            </a:r>
            <a:r>
              <a:rPr lang="en-IN" sz="2000" dirty="0" smtClean="0"/>
              <a:t> and are concerned with excretion of plant sterols across the membrane.</a:t>
            </a:r>
          </a:p>
          <a:p>
            <a:r>
              <a:rPr lang="en-IN" sz="2000" dirty="0" smtClean="0"/>
              <a:t>Due to this the hepatic &amp; plasma level of plant sterols (</a:t>
            </a:r>
            <a:r>
              <a:rPr lang="en-US" sz="2000" dirty="0" err="1" smtClean="0"/>
              <a:t>sitosterol</a:t>
            </a:r>
            <a:r>
              <a:rPr lang="en-US" sz="2000" dirty="0" smtClean="0"/>
              <a:t> and </a:t>
            </a:r>
            <a:r>
              <a:rPr lang="en-US" sz="2000" dirty="0" err="1" smtClean="0"/>
              <a:t>campesterol</a:t>
            </a:r>
            <a:r>
              <a:rPr lang="en-US" sz="2000" dirty="0" smtClean="0"/>
              <a:t>) are increased and they down regulate the LDL –R in liver there by increasing the LDL-C.</a:t>
            </a:r>
            <a:endParaRPr lang="en-IN" sz="2000" dirty="0" smtClean="0"/>
          </a:p>
          <a:p>
            <a:pPr algn="just" eaLnBrk="1" hangingPunct="1">
              <a:lnSpc>
                <a:spcPct val="120000"/>
              </a:lnSpc>
              <a:spcBef>
                <a:spcPts val="1800"/>
              </a:spcBef>
            </a:pPr>
            <a:r>
              <a:rPr lang="en-IN" sz="2000" dirty="0" smtClean="0"/>
              <a:t>Clinically-Severe hypercholesterolemia, tendon </a:t>
            </a:r>
            <a:r>
              <a:rPr lang="en-IN" sz="2000" dirty="0" err="1" smtClean="0"/>
              <a:t>xanthomas</a:t>
            </a:r>
            <a:r>
              <a:rPr lang="en-IN" sz="2000" dirty="0" smtClean="0"/>
              <a:t>, premature ASCVD (Atherosclerotic </a:t>
            </a:r>
            <a:r>
              <a:rPr lang="en-IN" sz="2000" dirty="0" err="1" smtClean="0"/>
              <a:t>CardioVascular</a:t>
            </a:r>
            <a:r>
              <a:rPr lang="en-IN" sz="2000" dirty="0" smtClean="0"/>
              <a:t> Disease)</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IN" b="1" dirty="0" err="1" smtClean="0"/>
              <a:t>Sitosterolemia</a:t>
            </a:r>
            <a:endParaRPr lang="en-US" dirty="0"/>
          </a:p>
        </p:txBody>
      </p:sp>
      <p:sp>
        <p:nvSpPr>
          <p:cNvPr id="3" name="Content Placeholder 2"/>
          <p:cNvSpPr>
            <a:spLocks noGrp="1"/>
          </p:cNvSpPr>
          <p:nvPr>
            <p:ph idx="1"/>
          </p:nvPr>
        </p:nvSpPr>
        <p:spPr>
          <a:xfrm>
            <a:off x="304800" y="1143000"/>
            <a:ext cx="8534400" cy="5334000"/>
          </a:xfrm>
        </p:spPr>
        <p:txBody>
          <a:bodyPr>
            <a:normAutofit fontScale="92500"/>
          </a:bodyPr>
          <a:lstStyle/>
          <a:p>
            <a:r>
              <a:rPr lang="en-US" dirty="0" err="1" smtClean="0"/>
              <a:t>Anisocytosis</a:t>
            </a:r>
            <a:r>
              <a:rPr lang="en-US" dirty="0" smtClean="0"/>
              <a:t> and </a:t>
            </a:r>
            <a:r>
              <a:rPr lang="en-US" dirty="0" err="1" smtClean="0"/>
              <a:t>poikilocytosis</a:t>
            </a:r>
            <a:r>
              <a:rPr lang="en-US" dirty="0" smtClean="0"/>
              <a:t> of erythrocytes and </a:t>
            </a:r>
            <a:r>
              <a:rPr lang="en-US" dirty="0" err="1" smtClean="0"/>
              <a:t>megathrombocytes</a:t>
            </a:r>
            <a:r>
              <a:rPr lang="en-US" dirty="0" smtClean="0"/>
              <a:t> due to the incorporation of plant sterols into cell membranes.</a:t>
            </a:r>
          </a:p>
          <a:p>
            <a:r>
              <a:rPr lang="en-US" dirty="0" smtClean="0"/>
              <a:t>Episodes of </a:t>
            </a:r>
            <a:r>
              <a:rPr lang="en-US" dirty="0" err="1" smtClean="0"/>
              <a:t>hemolysis</a:t>
            </a:r>
            <a:r>
              <a:rPr lang="en-US" dirty="0" smtClean="0"/>
              <a:t> and </a:t>
            </a:r>
            <a:r>
              <a:rPr lang="en-US" dirty="0" err="1" smtClean="0"/>
              <a:t>splenomegaly</a:t>
            </a:r>
            <a:r>
              <a:rPr lang="en-US" dirty="0" smtClean="0"/>
              <a:t> are a distinctive clinical feature and can be a clue to the diagnosis.</a:t>
            </a:r>
          </a:p>
          <a:p>
            <a:r>
              <a:rPr lang="en-US" dirty="0" err="1" smtClean="0"/>
              <a:t>Sitosterolemia</a:t>
            </a:r>
            <a:r>
              <a:rPr lang="en-US" dirty="0" smtClean="0"/>
              <a:t> should be suspected</a:t>
            </a:r>
          </a:p>
          <a:p>
            <a:pPr lvl="1"/>
            <a:r>
              <a:rPr lang="en-US" dirty="0" smtClean="0"/>
              <a:t>In a patient with severe hypercholesterolemia without a family history.</a:t>
            </a:r>
          </a:p>
          <a:p>
            <a:pPr lvl="1"/>
            <a:r>
              <a:rPr lang="en-US" dirty="0" smtClean="0"/>
              <a:t>who responds dramatically to dietary therapy and/or </a:t>
            </a:r>
            <a:r>
              <a:rPr lang="en-US" dirty="0" err="1" smtClean="0"/>
              <a:t>ezetimibe</a:t>
            </a:r>
            <a:r>
              <a:rPr lang="en-US" dirty="0" smtClean="0"/>
              <a:t>/bile acid </a:t>
            </a:r>
            <a:r>
              <a:rPr lang="en-US" dirty="0" err="1" smtClean="0"/>
              <a:t>sequestrants</a:t>
            </a:r>
            <a:r>
              <a:rPr lang="en-US" dirty="0" smtClean="0"/>
              <a:t> but not </a:t>
            </a:r>
            <a:r>
              <a:rPr lang="en-US" dirty="0" err="1" smtClean="0"/>
              <a:t>statins</a:t>
            </a:r>
            <a:r>
              <a:rPr lang="en-US" dirty="0" smtClean="0"/>
              <a:t>.</a:t>
            </a: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eaLnBrk="1" hangingPunct="1">
              <a:defRPr/>
            </a:pPr>
            <a:r>
              <a:rPr lang="en-IN" b="1" dirty="0">
                <a:solidFill>
                  <a:schemeClr val="tx1"/>
                </a:solidFill>
              </a:rPr>
              <a:t>Polygenic Hypercholesterolemia</a:t>
            </a:r>
          </a:p>
        </p:txBody>
      </p:sp>
      <p:sp>
        <p:nvSpPr>
          <p:cNvPr id="29699" name="Content Placeholder 2"/>
          <p:cNvSpPr>
            <a:spLocks noGrp="1"/>
          </p:cNvSpPr>
          <p:nvPr>
            <p:ph idx="1"/>
          </p:nvPr>
        </p:nvSpPr>
        <p:spPr>
          <a:xfrm>
            <a:off x="0" y="1295400"/>
            <a:ext cx="8839200" cy="5257800"/>
          </a:xfrm>
        </p:spPr>
        <p:txBody>
          <a:bodyPr>
            <a:normAutofit/>
          </a:bodyPr>
          <a:lstStyle/>
          <a:p>
            <a:pPr algn="just" eaLnBrk="1" hangingPunct="1">
              <a:lnSpc>
                <a:spcPct val="120000"/>
              </a:lnSpc>
              <a:spcBef>
                <a:spcPts val="1800"/>
              </a:spcBef>
            </a:pPr>
            <a:r>
              <a:rPr lang="en-IN" sz="2200" dirty="0" smtClean="0"/>
              <a:t>Elevated LDL with a normal plasma level of triglyceride in the absence of secondary causes of hypercholesterolemia</a:t>
            </a:r>
          </a:p>
          <a:p>
            <a:pPr algn="just" eaLnBrk="1" hangingPunct="1">
              <a:lnSpc>
                <a:spcPct val="120000"/>
              </a:lnSpc>
              <a:spcBef>
                <a:spcPts val="1800"/>
              </a:spcBef>
            </a:pPr>
            <a:r>
              <a:rPr lang="en-IN" sz="2200" dirty="0" smtClean="0"/>
              <a:t>Plasma LDL levels are generally not as elevated as they are in other  primary </a:t>
            </a:r>
            <a:r>
              <a:rPr lang="en-IN" sz="2200" dirty="0" err="1" smtClean="0"/>
              <a:t>hypercholesterolemias</a:t>
            </a:r>
            <a:endParaRPr lang="en-IN" sz="2200" dirty="0" smtClean="0"/>
          </a:p>
          <a:p>
            <a:pPr algn="just" eaLnBrk="1" hangingPunct="1">
              <a:lnSpc>
                <a:spcPct val="120000"/>
              </a:lnSpc>
              <a:spcBef>
                <a:spcPts val="1800"/>
              </a:spcBef>
            </a:pPr>
            <a:r>
              <a:rPr lang="en-IN" sz="2200" dirty="0" smtClean="0"/>
              <a:t>Family studies to differentiate polygenic hypercholesterolemia from  single-gene disorders.</a:t>
            </a:r>
          </a:p>
          <a:p>
            <a:pPr algn="just" eaLnBrk="1" hangingPunct="1">
              <a:lnSpc>
                <a:spcPct val="120000"/>
              </a:lnSpc>
              <a:spcBef>
                <a:spcPts val="1800"/>
              </a:spcBef>
            </a:pPr>
            <a:r>
              <a:rPr lang="en-IN" sz="2200" dirty="0" smtClean="0"/>
              <a:t>Only &lt;10% of fist degree relatives of patients with polygenic hypercholesterolemia have hypercholesterolemia.</a:t>
            </a:r>
          </a:p>
          <a:p>
            <a:pPr>
              <a:lnSpc>
                <a:spcPct val="120000"/>
              </a:lnSpc>
            </a:pPr>
            <a:r>
              <a:rPr lang="en-US" sz="2400" dirty="0" smtClean="0"/>
              <a:t>Inheritance of several variants that together elevate LDLC, coupled with diet, is generally the cause of this condition</a:t>
            </a:r>
            <a:endParaRPr lang="en-IN" sz="2200" dirty="0"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Lipoprotein(a) </a:t>
            </a:r>
            <a:br>
              <a:rPr lang="en-US" b="1" dirty="0" smtClean="0"/>
            </a:br>
            <a:endParaRPr lang="en-US" dirty="0"/>
          </a:p>
        </p:txBody>
      </p:sp>
      <p:sp>
        <p:nvSpPr>
          <p:cNvPr id="3" name="Content Placeholder 2"/>
          <p:cNvSpPr>
            <a:spLocks noGrp="1"/>
          </p:cNvSpPr>
          <p:nvPr>
            <p:ph idx="1"/>
          </p:nvPr>
        </p:nvSpPr>
        <p:spPr>
          <a:xfrm>
            <a:off x="228600" y="1066800"/>
            <a:ext cx="8686800" cy="5486400"/>
          </a:xfrm>
        </p:spPr>
        <p:txBody>
          <a:bodyPr>
            <a:normAutofit fontScale="85000" lnSpcReduction="10000"/>
          </a:bodyPr>
          <a:lstStyle/>
          <a:p>
            <a:r>
              <a:rPr lang="en-US" dirty="0" err="1" smtClean="0"/>
              <a:t>Lp</a:t>
            </a:r>
            <a:r>
              <a:rPr lang="en-US" dirty="0" smtClean="0"/>
              <a:t>(a) (pronounced “lipoprotein little a”) consists of an LDL particle linked covalently with one molecule of </a:t>
            </a:r>
            <a:r>
              <a:rPr lang="en-US" dirty="0" err="1" smtClean="0"/>
              <a:t>apo</a:t>
            </a:r>
            <a:r>
              <a:rPr lang="en-US" dirty="0" smtClean="0"/>
              <a:t> (a). </a:t>
            </a:r>
          </a:p>
          <a:p>
            <a:r>
              <a:rPr lang="en-US" dirty="0" smtClean="0"/>
              <a:t>The </a:t>
            </a:r>
            <a:r>
              <a:rPr lang="en-US" dirty="0" err="1" smtClean="0"/>
              <a:t>apo</a:t>
            </a:r>
            <a:r>
              <a:rPr lang="en-US" dirty="0" smtClean="0"/>
              <a:t> (a) moiety consists of a protein with a high degree of homology with </a:t>
            </a:r>
            <a:r>
              <a:rPr lang="en-US" dirty="0" err="1" smtClean="0"/>
              <a:t>plasminogen</a:t>
            </a:r>
            <a:r>
              <a:rPr lang="en-US" dirty="0" smtClean="0"/>
              <a:t>. </a:t>
            </a:r>
          </a:p>
          <a:p>
            <a:r>
              <a:rPr lang="en-US" dirty="0" smtClean="0"/>
              <a:t>Apo (a) gene -6q26-27.</a:t>
            </a:r>
          </a:p>
          <a:p>
            <a:r>
              <a:rPr lang="en-US" dirty="0" smtClean="0"/>
              <a:t>Several </a:t>
            </a:r>
            <a:r>
              <a:rPr lang="en-US" dirty="0" err="1" smtClean="0"/>
              <a:t>isoform</a:t>
            </a:r>
            <a:r>
              <a:rPr lang="en-US" dirty="0" smtClean="0"/>
              <a:t>, and the </a:t>
            </a:r>
            <a:r>
              <a:rPr lang="en-US" dirty="0" err="1" smtClean="0"/>
              <a:t>isoform</a:t>
            </a:r>
            <a:r>
              <a:rPr lang="en-US" dirty="0" smtClean="0"/>
              <a:t> with low molecular weight are more </a:t>
            </a:r>
            <a:r>
              <a:rPr lang="en-US" dirty="0" err="1" smtClean="0"/>
              <a:t>atherogenic</a:t>
            </a:r>
            <a:r>
              <a:rPr lang="en-US" dirty="0" smtClean="0"/>
              <a:t>.</a:t>
            </a:r>
          </a:p>
          <a:p>
            <a:r>
              <a:rPr lang="en-US" dirty="0" smtClean="0"/>
              <a:t>The level of </a:t>
            </a:r>
            <a:r>
              <a:rPr lang="en-US" dirty="0" err="1" smtClean="0"/>
              <a:t>Lp</a:t>
            </a:r>
            <a:r>
              <a:rPr lang="en-US" dirty="0" smtClean="0"/>
              <a:t>(a) in a individual is completely genetically determined.</a:t>
            </a:r>
          </a:p>
          <a:p>
            <a:r>
              <a:rPr lang="en-US" dirty="0" smtClean="0"/>
              <a:t>Higher conc. Seen in Africans, Asian have moderate level.</a:t>
            </a:r>
          </a:p>
          <a:p>
            <a:r>
              <a:rPr lang="en-US" dirty="0" smtClean="0"/>
              <a:t>According to European Atherosclerosis Society(EAS)  desirable level is &lt;14mg/dl; &gt;30 high risk.   </a:t>
            </a:r>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Lipoprotein(a) </a:t>
            </a:r>
            <a:br>
              <a:rPr lang="en-US" b="1" dirty="0" smtClean="0"/>
            </a:br>
            <a:endParaRPr lang="en-US" dirty="0"/>
          </a:p>
        </p:txBody>
      </p:sp>
      <p:sp>
        <p:nvSpPr>
          <p:cNvPr id="3" name="Content Placeholder 2"/>
          <p:cNvSpPr>
            <a:spLocks noGrp="1"/>
          </p:cNvSpPr>
          <p:nvPr>
            <p:ph idx="1"/>
          </p:nvPr>
        </p:nvSpPr>
        <p:spPr>
          <a:xfrm>
            <a:off x="228600" y="1066800"/>
            <a:ext cx="8458200" cy="5059363"/>
          </a:xfrm>
        </p:spPr>
        <p:txBody>
          <a:bodyPr>
            <a:normAutofit fontScale="92500"/>
          </a:bodyPr>
          <a:lstStyle/>
          <a:p>
            <a:r>
              <a:rPr lang="en-US" dirty="0" smtClean="0"/>
              <a:t>The Copenhagen City Heart Study- </a:t>
            </a:r>
            <a:r>
              <a:rPr lang="en-US" dirty="0" err="1" smtClean="0"/>
              <a:t>Lp</a:t>
            </a:r>
            <a:r>
              <a:rPr lang="en-US" dirty="0" smtClean="0"/>
              <a:t>(a)&gt;50mg/dl </a:t>
            </a:r>
            <a:r>
              <a:rPr lang="en-US" dirty="0" smtClean="0">
                <a:sym typeface="Wingdings" pitchFamily="2" charset="2"/>
              </a:rPr>
              <a:t>2-3 fold increased risk of MI.</a:t>
            </a:r>
          </a:p>
          <a:p>
            <a:r>
              <a:rPr lang="en-US" dirty="0" smtClean="0">
                <a:sym typeface="Wingdings" pitchFamily="2" charset="2"/>
              </a:rPr>
              <a:t>Emerging Risk factor Collaborator data (n-133502)-</a:t>
            </a:r>
            <a:r>
              <a:rPr lang="en-US" dirty="0" err="1" smtClean="0">
                <a:sym typeface="Wingdings" pitchFamily="2" charset="2"/>
              </a:rPr>
              <a:t>Lp</a:t>
            </a:r>
            <a:r>
              <a:rPr lang="en-US" dirty="0" smtClean="0">
                <a:sym typeface="Wingdings" pitchFamily="2" charset="2"/>
              </a:rPr>
              <a:t>(a) reclassify 4.1% to high risk group.</a:t>
            </a:r>
          </a:p>
          <a:p>
            <a:r>
              <a:rPr lang="en-US" dirty="0" smtClean="0">
                <a:sym typeface="Wingdings" pitchFamily="2" charset="2"/>
              </a:rPr>
              <a:t>The </a:t>
            </a:r>
            <a:r>
              <a:rPr lang="en-US" dirty="0" err="1" smtClean="0">
                <a:sym typeface="Wingdings" pitchFamily="2" charset="2"/>
              </a:rPr>
              <a:t>Bruneck</a:t>
            </a:r>
            <a:r>
              <a:rPr lang="en-US" dirty="0" smtClean="0">
                <a:sym typeface="Wingdings" pitchFamily="2" charset="2"/>
              </a:rPr>
              <a:t> study-(15yr prospective)39.6% reclassified as high risk on counting </a:t>
            </a:r>
            <a:r>
              <a:rPr lang="en-US" dirty="0" err="1" smtClean="0">
                <a:sym typeface="Wingdings" pitchFamily="2" charset="2"/>
              </a:rPr>
              <a:t>Lp</a:t>
            </a:r>
            <a:r>
              <a:rPr lang="en-US" dirty="0" smtClean="0">
                <a:sym typeface="Wingdings" pitchFamily="2" charset="2"/>
              </a:rPr>
              <a:t>(a) level. </a:t>
            </a:r>
          </a:p>
          <a:p>
            <a:r>
              <a:rPr lang="en-US" dirty="0" smtClean="0">
                <a:sym typeface="Wingdings" pitchFamily="2" charset="2"/>
              </a:rPr>
              <a:t>Meta analysis of  </a:t>
            </a:r>
            <a:r>
              <a:rPr lang="en-US" dirty="0" err="1" smtClean="0">
                <a:sym typeface="Wingdings" pitchFamily="2" charset="2"/>
              </a:rPr>
              <a:t>Erqou</a:t>
            </a:r>
            <a:r>
              <a:rPr lang="en-US" dirty="0" smtClean="0">
                <a:sym typeface="Wingdings" pitchFamily="2" charset="2"/>
              </a:rPr>
              <a:t> et al did not show linear association between </a:t>
            </a:r>
            <a:r>
              <a:rPr lang="en-US" dirty="0" err="1" smtClean="0">
                <a:sym typeface="Wingdings" pitchFamily="2" charset="2"/>
              </a:rPr>
              <a:t>Lp</a:t>
            </a:r>
            <a:r>
              <a:rPr lang="en-US" dirty="0" smtClean="0">
                <a:sym typeface="Wingdings" pitchFamily="2" charset="2"/>
              </a:rPr>
              <a:t>(a) level and </a:t>
            </a:r>
            <a:r>
              <a:rPr lang="en-US" dirty="0" err="1" smtClean="0">
                <a:sym typeface="Wingdings" pitchFamily="2" charset="2"/>
              </a:rPr>
              <a:t>coronay</a:t>
            </a:r>
            <a:r>
              <a:rPr lang="en-US" dirty="0" smtClean="0">
                <a:sym typeface="Wingdings" pitchFamily="2" charset="2"/>
              </a:rPr>
              <a:t> risk.</a:t>
            </a:r>
          </a:p>
          <a:p>
            <a:r>
              <a:rPr lang="en-US" dirty="0" smtClean="0">
                <a:sym typeface="Wingdings" pitchFamily="2" charset="2"/>
              </a:rPr>
              <a:t>The INTERHEART study also not showed association. </a:t>
            </a: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Lipoprotein(a) </a:t>
            </a:r>
            <a:br>
              <a:rPr lang="en-US" b="1" dirty="0" smtClean="0"/>
            </a:br>
            <a:endParaRPr lang="en-US" b="1" dirty="0"/>
          </a:p>
        </p:txBody>
      </p:sp>
      <p:sp>
        <p:nvSpPr>
          <p:cNvPr id="3" name="Content Placeholder 2"/>
          <p:cNvSpPr>
            <a:spLocks noGrp="1"/>
          </p:cNvSpPr>
          <p:nvPr>
            <p:ph idx="1"/>
          </p:nvPr>
        </p:nvSpPr>
        <p:spPr>
          <a:xfrm>
            <a:off x="304800" y="1219200"/>
            <a:ext cx="8534400" cy="5029200"/>
          </a:xfrm>
        </p:spPr>
        <p:txBody>
          <a:bodyPr>
            <a:normAutofit/>
          </a:bodyPr>
          <a:lstStyle/>
          <a:p>
            <a:r>
              <a:rPr lang="en-US" dirty="0" smtClean="0"/>
              <a:t>Current EAS guidelines on </a:t>
            </a:r>
            <a:r>
              <a:rPr lang="en-US" dirty="0" err="1" smtClean="0"/>
              <a:t>Lp</a:t>
            </a:r>
            <a:r>
              <a:rPr lang="en-US" dirty="0" smtClean="0"/>
              <a:t>(a) measurement</a:t>
            </a:r>
          </a:p>
          <a:p>
            <a:pPr lvl="1"/>
            <a:r>
              <a:rPr lang="en-US" dirty="0" smtClean="0"/>
              <a:t>Premature CVD</a:t>
            </a:r>
          </a:p>
          <a:p>
            <a:pPr lvl="1"/>
            <a:r>
              <a:rPr lang="en-US" dirty="0" smtClean="0"/>
              <a:t>Intermediate-high risk FH</a:t>
            </a:r>
          </a:p>
          <a:p>
            <a:pPr lvl="1"/>
            <a:r>
              <a:rPr lang="en-US" dirty="0" smtClean="0"/>
              <a:t>F/H of premature CVD/</a:t>
            </a:r>
            <a:r>
              <a:rPr lang="en-US" dirty="0" err="1" smtClean="0"/>
              <a:t>increasd</a:t>
            </a:r>
            <a:r>
              <a:rPr lang="en-US" dirty="0" smtClean="0"/>
              <a:t> </a:t>
            </a:r>
            <a:r>
              <a:rPr lang="en-US" dirty="0" err="1" smtClean="0"/>
              <a:t>Lp</a:t>
            </a:r>
            <a:r>
              <a:rPr lang="en-US" dirty="0" smtClean="0"/>
              <a:t>(a) level</a:t>
            </a:r>
          </a:p>
          <a:p>
            <a:pPr lvl="1"/>
            <a:r>
              <a:rPr lang="en-US" dirty="0" smtClean="0"/>
              <a:t>Recurrent CVD despite </a:t>
            </a:r>
            <a:r>
              <a:rPr lang="en-US" dirty="0" err="1" smtClean="0"/>
              <a:t>statsins</a:t>
            </a:r>
            <a:endParaRPr lang="en-US" dirty="0" smtClean="0"/>
          </a:p>
          <a:p>
            <a:pPr lvl="1"/>
            <a:r>
              <a:rPr lang="en-US" dirty="0" smtClean="0"/>
              <a:t>If &gt;3% 10yr risk of fatal CVD by European guidelines</a:t>
            </a:r>
          </a:p>
          <a:p>
            <a:r>
              <a:rPr lang="en-US" dirty="0" smtClean="0"/>
              <a:t>Treatment of choice- Niacin </a:t>
            </a:r>
          </a:p>
          <a:p>
            <a:r>
              <a:rPr lang="en-US" dirty="0" smtClean="0"/>
              <a:t>But no clinical trial evidence that supports a benefit for lowering </a:t>
            </a:r>
            <a:r>
              <a:rPr lang="en-US" dirty="0" err="1" smtClean="0"/>
              <a:t>Lp</a:t>
            </a:r>
            <a:r>
              <a:rPr lang="en-US" dirty="0" smtClean="0"/>
              <a:t>(a).</a:t>
            </a:r>
          </a:p>
          <a:p>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Elevated small dense LDL particles</a:t>
            </a:r>
            <a:endParaRPr lang="en-US" dirty="0"/>
          </a:p>
        </p:txBody>
      </p:sp>
      <p:sp>
        <p:nvSpPr>
          <p:cNvPr id="3" name="Content Placeholder 2"/>
          <p:cNvSpPr>
            <a:spLocks noGrp="1"/>
          </p:cNvSpPr>
          <p:nvPr>
            <p:ph idx="1"/>
          </p:nvPr>
        </p:nvSpPr>
        <p:spPr>
          <a:xfrm>
            <a:off x="381000" y="1600200"/>
            <a:ext cx="8305800" cy="4800600"/>
          </a:xfrm>
        </p:spPr>
        <p:txBody>
          <a:bodyPr>
            <a:normAutofit fontScale="85000" lnSpcReduction="20000"/>
          </a:bodyPr>
          <a:lstStyle/>
          <a:p>
            <a:r>
              <a:rPr lang="en-US" dirty="0" smtClean="0"/>
              <a:t>Associated with 3 fold </a:t>
            </a:r>
            <a:r>
              <a:rPr lang="en-US" dirty="0" smtClean="0">
                <a:latin typeface="Calibri"/>
                <a:cs typeface="Calibri"/>
              </a:rPr>
              <a:t>↑</a:t>
            </a:r>
            <a:r>
              <a:rPr lang="en-US" dirty="0" smtClean="0"/>
              <a:t>risk of CAD.</a:t>
            </a:r>
          </a:p>
          <a:p>
            <a:r>
              <a:rPr lang="en-US" dirty="0" smtClean="0"/>
              <a:t>Low vitamin –E  level</a:t>
            </a:r>
          </a:p>
          <a:p>
            <a:r>
              <a:rPr lang="en-US" dirty="0" smtClean="0"/>
              <a:t>Increased sensitivity for oxidation </a:t>
            </a:r>
          </a:p>
          <a:p>
            <a:r>
              <a:rPr lang="en-US" dirty="0" smtClean="0"/>
              <a:t>Easily enters vessel wall and initiate atherosclerosis</a:t>
            </a:r>
          </a:p>
          <a:p>
            <a:r>
              <a:rPr lang="en-US" dirty="0" err="1" smtClean="0"/>
              <a:t>sd</a:t>
            </a:r>
            <a:r>
              <a:rPr lang="en-US" dirty="0" smtClean="0"/>
              <a:t> LDL  has lower affinity to bind to LDL-R.</a:t>
            </a:r>
          </a:p>
          <a:p>
            <a:r>
              <a:rPr lang="en-US" dirty="0" smtClean="0"/>
              <a:t>Higher conc. in insulin resistance.</a:t>
            </a:r>
          </a:p>
          <a:p>
            <a:r>
              <a:rPr lang="en-US" dirty="0" smtClean="0"/>
              <a:t>Increase in </a:t>
            </a:r>
            <a:r>
              <a:rPr lang="en-US" dirty="0" err="1" smtClean="0"/>
              <a:t>sd</a:t>
            </a:r>
            <a:r>
              <a:rPr lang="en-US" dirty="0" smtClean="0"/>
              <a:t> LDL  is called B pattern.</a:t>
            </a:r>
          </a:p>
          <a:p>
            <a:r>
              <a:rPr lang="en-US" dirty="0" smtClean="0"/>
              <a:t>Life style modification and diabetic control can reverse LDL pattern from bad B pattern to good A pattern.</a:t>
            </a:r>
          </a:p>
          <a:p>
            <a:r>
              <a:rPr lang="en-US" dirty="0" smtClean="0"/>
              <a:t>New concept is  the number and size of LDL is more important than the plasma conc. </a:t>
            </a:r>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60770" name="Picture 2"/>
          <p:cNvPicPr>
            <a:picLocks noChangeAspect="1" noChangeArrowheads="1"/>
          </p:cNvPicPr>
          <p:nvPr/>
        </p:nvPicPr>
        <p:blipFill>
          <a:blip r:embed="rId2"/>
          <a:srcRect l="12299" t="32292" r="45534" b="12500"/>
          <a:stretch>
            <a:fillRect/>
          </a:stretch>
        </p:blipFill>
        <p:spPr bwMode="auto">
          <a:xfrm>
            <a:off x="0" y="0"/>
            <a:ext cx="9316529"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srcRect l="27526" t="19792" r="26794" b="6250"/>
          <a:stretch>
            <a:fillRect/>
          </a:stretch>
        </p:blipFill>
        <p:spPr bwMode="auto">
          <a:xfrm>
            <a:off x="0" y="-1"/>
            <a:ext cx="9144000" cy="685800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61794" name="Picture 2"/>
          <p:cNvPicPr>
            <a:picLocks noChangeAspect="1" noChangeArrowheads="1"/>
          </p:cNvPicPr>
          <p:nvPr/>
        </p:nvPicPr>
        <p:blipFill>
          <a:blip r:embed="rId2"/>
          <a:srcRect l="14641" t="32292" r="48463" b="16667"/>
          <a:stretch>
            <a:fillRect/>
          </a:stretch>
        </p:blipFill>
        <p:spPr bwMode="auto">
          <a:xfrm>
            <a:off x="-1" y="-76200"/>
            <a:ext cx="9144001" cy="685800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Combined </a:t>
            </a:r>
            <a:r>
              <a:rPr lang="en-US" dirty="0" err="1" smtClean="0"/>
              <a:t>dyslipedemia</a:t>
            </a:r>
            <a:r>
              <a:rPr lang="en-US" dirty="0" smtClean="0"/>
              <a:t>  </a:t>
            </a:r>
            <a:endParaRPr lang="en-US" dirty="0"/>
          </a:p>
        </p:txBody>
      </p:sp>
      <p:sp>
        <p:nvSpPr>
          <p:cNvPr id="3" name="Content Placeholder 2"/>
          <p:cNvSpPr>
            <a:spLocks noGrp="1"/>
          </p:cNvSpPr>
          <p:nvPr>
            <p:ph idx="1"/>
          </p:nvPr>
        </p:nvSpPr>
        <p:spPr>
          <a:xfrm>
            <a:off x="228600" y="1600200"/>
            <a:ext cx="8915400" cy="4525963"/>
          </a:xfrm>
        </p:spPr>
        <p:txBody>
          <a:bodyPr/>
          <a:lstStyle/>
          <a:p>
            <a:r>
              <a:rPr lang="en-US" dirty="0" smtClean="0"/>
              <a:t>Familial Combined </a:t>
            </a:r>
            <a:r>
              <a:rPr lang="en-US" dirty="0" err="1" smtClean="0"/>
              <a:t>Hyperlipidemia</a:t>
            </a:r>
            <a:r>
              <a:rPr lang="en-US" dirty="0" smtClean="0"/>
              <a:t> -FCHL</a:t>
            </a:r>
            <a:r>
              <a:rPr lang="fr-FR" dirty="0" smtClean="0"/>
              <a:t> (Type </a:t>
            </a:r>
            <a:r>
              <a:rPr lang="fr-FR" dirty="0" err="1" smtClean="0"/>
              <a:t>IIb</a:t>
            </a:r>
            <a:r>
              <a:rPr lang="fr-FR" dirty="0" smtClean="0"/>
              <a:t> </a:t>
            </a:r>
            <a:r>
              <a:rPr lang="fr-FR" dirty="0" err="1" smtClean="0"/>
              <a:t>Hyperlipoproteinemia</a:t>
            </a:r>
            <a:r>
              <a:rPr lang="fr-FR" dirty="0" smtClean="0"/>
              <a:t>)</a:t>
            </a:r>
            <a:endParaRPr lang="en-US" dirty="0" smtClean="0"/>
          </a:p>
          <a:p>
            <a:r>
              <a:rPr lang="fr-FR" dirty="0" smtClean="0"/>
              <a:t>Familial </a:t>
            </a:r>
            <a:r>
              <a:rPr lang="fr-FR" dirty="0" err="1" smtClean="0"/>
              <a:t>Dysbetalipoproteinemia</a:t>
            </a:r>
            <a:r>
              <a:rPr lang="fr-FR" dirty="0" smtClean="0"/>
              <a:t> –FDBL  (Type III </a:t>
            </a:r>
            <a:r>
              <a:rPr lang="fr-FR" dirty="0" err="1" smtClean="0"/>
              <a:t>Hyperlipoproteinemia</a:t>
            </a:r>
            <a:r>
              <a:rPr lang="fr-FR" dirty="0" smtClean="0"/>
              <a:t>)</a:t>
            </a:r>
          </a:p>
          <a:p>
            <a:r>
              <a:rPr lang="en-US" dirty="0" smtClean="0"/>
              <a:t>Hepatic Lipase Deficiency</a:t>
            </a:r>
          </a:p>
          <a:p>
            <a:endParaRPr lang="en-US" dirty="0" smtClean="0"/>
          </a:p>
          <a:p>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fontScale="90000"/>
          </a:bodyPr>
          <a:lstStyle/>
          <a:p>
            <a:pPr algn="ctr" eaLnBrk="1" hangingPunct="1">
              <a:defRPr/>
            </a:pPr>
            <a:r>
              <a:rPr lang="en-IN" b="1" dirty="0">
                <a:solidFill>
                  <a:schemeClr val="tx1"/>
                </a:solidFill>
              </a:rPr>
              <a:t>Familial Combined Hyperlipidemia (FCHL)</a:t>
            </a:r>
          </a:p>
        </p:txBody>
      </p:sp>
      <p:sp>
        <p:nvSpPr>
          <p:cNvPr id="3" name="Content Placeholder 2"/>
          <p:cNvSpPr>
            <a:spLocks noGrp="1"/>
          </p:cNvSpPr>
          <p:nvPr>
            <p:ph sz="half" idx="1"/>
          </p:nvPr>
        </p:nvSpPr>
        <p:spPr>
          <a:xfrm>
            <a:off x="0" y="838200"/>
            <a:ext cx="9144000" cy="5791200"/>
          </a:xfrm>
        </p:spPr>
        <p:txBody>
          <a:bodyPr>
            <a:noAutofit/>
          </a:bodyPr>
          <a:lstStyle/>
          <a:p>
            <a:r>
              <a:rPr lang="en-US" sz="2000" dirty="0" smtClean="0"/>
              <a:t>Polygenic combined </a:t>
            </a:r>
            <a:r>
              <a:rPr lang="en-US" sz="2000" dirty="0" err="1" smtClean="0"/>
              <a:t>hyperlipidemia</a:t>
            </a:r>
            <a:r>
              <a:rPr lang="en-IN" sz="2000" dirty="0" smtClean="0"/>
              <a:t>, incidence 1in 100-200.</a:t>
            </a:r>
          </a:p>
          <a:p>
            <a:r>
              <a:rPr lang="en-US" sz="2000" dirty="0" smtClean="0"/>
              <a:t>The molecular etiology of this condition remains poorly understood.</a:t>
            </a:r>
            <a:endParaRPr lang="en-IN" sz="2000" dirty="0" smtClean="0"/>
          </a:p>
          <a:p>
            <a:r>
              <a:rPr lang="en-US" sz="2000" dirty="0" smtClean="0"/>
              <a:t>Important cause of premature CAD</a:t>
            </a:r>
          </a:p>
          <a:p>
            <a:r>
              <a:rPr lang="en-US" sz="2000" dirty="0" smtClean="0"/>
              <a:t>Approximately 20% of patients who develop CAD under age 60 have FCHL.</a:t>
            </a:r>
          </a:p>
          <a:p>
            <a:r>
              <a:rPr lang="en-IN" sz="2000" dirty="0" smtClean="0"/>
              <a:t>One of three phenotypes</a:t>
            </a:r>
          </a:p>
          <a:p>
            <a:pPr lvl="1" algn="just">
              <a:spcBef>
                <a:spcPts val="1800"/>
              </a:spcBef>
              <a:defRPr/>
            </a:pPr>
            <a:r>
              <a:rPr lang="en-IN" sz="2000" dirty="0" smtClean="0"/>
              <a:t>Elevated plasma levels of LDL-C (200-400mg/dl) with low HDL-C.</a:t>
            </a:r>
          </a:p>
          <a:p>
            <a:pPr lvl="1" algn="just">
              <a:spcBef>
                <a:spcPts val="1800"/>
              </a:spcBef>
              <a:defRPr/>
            </a:pPr>
            <a:r>
              <a:rPr lang="en-IN" sz="2000" dirty="0" smtClean="0"/>
              <a:t>Elevated plasma levels of triglycerides (200-600mg/dl)due to elevation in VLDL</a:t>
            </a:r>
          </a:p>
          <a:p>
            <a:pPr lvl="1" algn="just">
              <a:spcBef>
                <a:spcPts val="1800"/>
              </a:spcBef>
              <a:defRPr/>
            </a:pPr>
            <a:r>
              <a:rPr lang="en-IN" sz="2000" dirty="0" smtClean="0"/>
              <a:t>Elevated plasma levels of both LDL-C and triglyceride</a:t>
            </a:r>
          </a:p>
          <a:p>
            <a:pPr algn="just">
              <a:spcBef>
                <a:spcPts val="1800"/>
              </a:spcBef>
            </a:pPr>
            <a:r>
              <a:rPr lang="en-IN" sz="2000" b="1" dirty="0" smtClean="0">
                <a:solidFill>
                  <a:srgbClr val="000000"/>
                </a:solidFill>
              </a:rPr>
              <a:t>Classical feature of FCHL </a:t>
            </a:r>
            <a:r>
              <a:rPr lang="en-IN" sz="2000" dirty="0" smtClean="0">
                <a:solidFill>
                  <a:srgbClr val="000000"/>
                </a:solidFill>
              </a:rPr>
              <a:t>-lipoprotein profile can switch among these three phenotypes in the same individual over time </a:t>
            </a:r>
          </a:p>
          <a:p>
            <a:r>
              <a:rPr lang="en-US" sz="2000" dirty="0" smtClean="0"/>
              <a:t>Disproportionate elevation in Apo-B relative to the plasma LDL-C ,due to small, dense LDL particles, is characteristic. (LDL-C/Apo-B=&lt;1.2)</a:t>
            </a:r>
            <a:endParaRPr lang="en-IN" sz="2000" dirty="0" smtClean="0">
              <a:solidFill>
                <a:srgbClr val="000000"/>
              </a:solidFill>
            </a:endParaRPr>
          </a:p>
          <a:p>
            <a:pPr algn="just">
              <a:spcBef>
                <a:spcPts val="1800"/>
              </a:spcBef>
            </a:pPr>
            <a:r>
              <a:rPr lang="en-IN" sz="2000" dirty="0" smtClean="0"/>
              <a:t>Family history of </a:t>
            </a:r>
            <a:r>
              <a:rPr lang="en-IN" sz="2000" dirty="0" err="1" smtClean="0"/>
              <a:t>hyperlipidemia</a:t>
            </a:r>
            <a:r>
              <a:rPr lang="en-IN" sz="2000" dirty="0" smtClean="0"/>
              <a:t> and/or premature CHD</a:t>
            </a:r>
            <a:endParaRPr lang="en-IN" sz="2000" dirty="0" smtClean="0">
              <a:solidFill>
                <a:srgbClr val="000000"/>
              </a:solidFill>
            </a:endParaRPr>
          </a:p>
          <a:p>
            <a:pPr algn="just" eaLnBrk="1" hangingPunct="1">
              <a:lnSpc>
                <a:spcPct val="120000"/>
              </a:lnSpc>
              <a:spcBef>
                <a:spcPts val="1800"/>
              </a:spcBef>
              <a:defRPr/>
            </a:pPr>
            <a:endParaRPr lang="en-IN" sz="2200" dirty="0" smtClean="0"/>
          </a:p>
          <a:p>
            <a:pPr algn="just" eaLnBrk="1" hangingPunct="1">
              <a:lnSpc>
                <a:spcPct val="120000"/>
              </a:lnSpc>
              <a:spcBef>
                <a:spcPts val="1800"/>
              </a:spcBef>
              <a:defRPr/>
            </a:pPr>
            <a:endParaRPr lang="en-IN" sz="2200" dirty="0"/>
          </a:p>
          <a:p>
            <a:pPr algn="just" eaLnBrk="1" hangingPunct="1">
              <a:lnSpc>
                <a:spcPct val="120000"/>
              </a:lnSpc>
              <a:spcBef>
                <a:spcPts val="1800"/>
              </a:spcBef>
              <a:defRPr/>
            </a:pPr>
            <a:endParaRPr lang="en-IN" sz="2200" dirty="0"/>
          </a:p>
          <a:p>
            <a:pPr algn="just" eaLnBrk="1" hangingPunct="1">
              <a:lnSpc>
                <a:spcPct val="120000"/>
              </a:lnSpc>
              <a:spcBef>
                <a:spcPts val="1800"/>
              </a:spcBef>
              <a:defRPr/>
            </a:pPr>
            <a:endParaRPr lang="en-IN" sz="2200" dirty="0"/>
          </a:p>
          <a:p>
            <a:pPr algn="just" eaLnBrk="1" hangingPunct="1">
              <a:lnSpc>
                <a:spcPct val="120000"/>
              </a:lnSpc>
              <a:spcBef>
                <a:spcPts val="1800"/>
              </a:spcBef>
              <a:defRPr/>
            </a:pPr>
            <a:endParaRPr lang="en-IN" sz="2200" dirty="0"/>
          </a:p>
          <a:p>
            <a:pPr algn="just" eaLnBrk="1" hangingPunct="1">
              <a:lnSpc>
                <a:spcPct val="120000"/>
              </a:lnSpc>
              <a:spcBef>
                <a:spcPts val="1800"/>
              </a:spcBef>
              <a:defRPr/>
            </a:pPr>
            <a:endParaRPr lang="en-IN" sz="2200" dirty="0"/>
          </a:p>
          <a:p>
            <a:pPr marL="0" indent="0" algn="just" eaLnBrk="1" hangingPunct="1">
              <a:lnSpc>
                <a:spcPct val="120000"/>
              </a:lnSpc>
              <a:spcBef>
                <a:spcPts val="1800"/>
              </a:spcBef>
              <a:buFont typeface="Wingdings 2" pitchFamily="18" charset="2"/>
              <a:buNone/>
              <a:defRPr/>
            </a:pPr>
            <a:endParaRPr lang="en-IN" sz="2200" b="1" dirty="0"/>
          </a:p>
          <a:p>
            <a:pPr marL="0" indent="0" algn="just" eaLnBrk="1" hangingPunct="1">
              <a:lnSpc>
                <a:spcPct val="120000"/>
              </a:lnSpc>
              <a:spcBef>
                <a:spcPts val="1800"/>
              </a:spcBef>
              <a:buFont typeface="Wingdings 2" pitchFamily="18" charset="2"/>
              <a:buNone/>
              <a:defRPr/>
            </a:pPr>
            <a:endParaRPr lang="en-IN" sz="2200" b="1" dirty="0"/>
          </a:p>
          <a:p>
            <a:pPr algn="just" eaLnBrk="1" hangingPunct="1">
              <a:lnSpc>
                <a:spcPct val="120000"/>
              </a:lnSpc>
              <a:spcBef>
                <a:spcPts val="1800"/>
              </a:spcBef>
              <a:defRPr/>
            </a:pPr>
            <a:endParaRPr lang="en-IN" sz="2200" dirty="0"/>
          </a:p>
          <a:p>
            <a:pPr algn="just" eaLnBrk="1" hangingPunct="1">
              <a:lnSpc>
                <a:spcPct val="120000"/>
              </a:lnSpc>
              <a:spcBef>
                <a:spcPts val="1800"/>
              </a:spcBef>
              <a:defRPr/>
            </a:pPr>
            <a:endParaRPr lang="en-IN" sz="2200" dirty="0"/>
          </a:p>
          <a:p>
            <a:pPr algn="just" eaLnBrk="1" hangingPunct="1">
              <a:lnSpc>
                <a:spcPct val="120000"/>
              </a:lnSpc>
              <a:spcBef>
                <a:spcPts val="1800"/>
              </a:spcBef>
              <a:defRPr/>
            </a:pPr>
            <a:endParaRPr lang="en-IN" sz="2200" dirty="0"/>
          </a:p>
          <a:p>
            <a:pPr algn="just" eaLnBrk="1" hangingPunct="1">
              <a:lnSpc>
                <a:spcPct val="120000"/>
              </a:lnSpc>
              <a:spcBef>
                <a:spcPts val="1800"/>
              </a:spcBef>
              <a:defRPr/>
            </a:pPr>
            <a:endParaRPr lang="en-IN" sz="22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fontScale="90000"/>
          </a:bodyPr>
          <a:lstStyle/>
          <a:p>
            <a:pPr algn="ctr" eaLnBrk="1" hangingPunct="1">
              <a:defRPr/>
            </a:pPr>
            <a:r>
              <a:rPr lang="fr-FR" b="1" dirty="0">
                <a:solidFill>
                  <a:schemeClr val="tx1"/>
                </a:solidFill>
              </a:rPr>
              <a:t>Familial </a:t>
            </a:r>
            <a:r>
              <a:rPr lang="fr-FR" b="1" dirty="0" err="1" smtClean="0">
                <a:solidFill>
                  <a:schemeClr val="tx1"/>
                </a:solidFill>
              </a:rPr>
              <a:t>Dysbetalipoproteinemia</a:t>
            </a:r>
            <a:r>
              <a:rPr lang="fr-FR" b="1" dirty="0" smtClean="0">
                <a:solidFill>
                  <a:schemeClr val="tx1"/>
                </a:solidFill>
              </a:rPr>
              <a:t> –FDBL  </a:t>
            </a:r>
            <a:r>
              <a:rPr lang="fr-FR" b="1" dirty="0">
                <a:solidFill>
                  <a:schemeClr val="tx1"/>
                </a:solidFill>
              </a:rPr>
              <a:t>(Type III Hyperlipoproteinemia)</a:t>
            </a:r>
          </a:p>
        </p:txBody>
      </p:sp>
      <p:sp>
        <p:nvSpPr>
          <p:cNvPr id="37891" name="Content Placeholder 2"/>
          <p:cNvSpPr>
            <a:spLocks noGrp="1"/>
          </p:cNvSpPr>
          <p:nvPr>
            <p:ph idx="1"/>
          </p:nvPr>
        </p:nvSpPr>
        <p:spPr>
          <a:xfrm>
            <a:off x="0" y="1447800"/>
            <a:ext cx="9144000" cy="5257800"/>
          </a:xfrm>
        </p:spPr>
        <p:txBody>
          <a:bodyPr>
            <a:normAutofit/>
          </a:bodyPr>
          <a:lstStyle/>
          <a:p>
            <a:r>
              <a:rPr lang="en-IN" sz="2400" dirty="0" smtClean="0"/>
              <a:t>Mixed </a:t>
            </a:r>
            <a:r>
              <a:rPr lang="en-IN" sz="2400" dirty="0" err="1" smtClean="0"/>
              <a:t>hyperlipidemia</a:t>
            </a:r>
            <a:r>
              <a:rPr lang="en-IN" sz="2400" dirty="0" smtClean="0"/>
              <a:t> </a:t>
            </a:r>
            <a:r>
              <a:rPr lang="en-US" sz="2400" dirty="0" smtClean="0"/>
              <a:t>due to the </a:t>
            </a:r>
            <a:r>
              <a:rPr lang="fr-FR" sz="2400" dirty="0" smtClean="0"/>
              <a:t>accumulation of </a:t>
            </a:r>
            <a:r>
              <a:rPr lang="fr-FR" sz="2400" dirty="0" err="1" smtClean="0"/>
              <a:t>remnant</a:t>
            </a:r>
            <a:r>
              <a:rPr lang="fr-FR" sz="2400" dirty="0" smtClean="0"/>
              <a:t> </a:t>
            </a:r>
            <a:r>
              <a:rPr lang="fr-FR" sz="2400" dirty="0" err="1" smtClean="0"/>
              <a:t>lipoprotein</a:t>
            </a:r>
            <a:r>
              <a:rPr lang="fr-FR" sz="2400" dirty="0" smtClean="0"/>
              <a:t> </a:t>
            </a:r>
            <a:r>
              <a:rPr lang="fr-FR" sz="2400" dirty="0" err="1" smtClean="0"/>
              <a:t>particles</a:t>
            </a:r>
            <a:r>
              <a:rPr lang="fr-FR" sz="2400" dirty="0" smtClean="0"/>
              <a:t> (</a:t>
            </a:r>
            <a:r>
              <a:rPr lang="fr-FR" sz="2400" dirty="0" err="1" smtClean="0"/>
              <a:t>chylomicron</a:t>
            </a:r>
            <a:r>
              <a:rPr lang="fr-FR" sz="2400" dirty="0" smtClean="0"/>
              <a:t> </a:t>
            </a:r>
            <a:r>
              <a:rPr lang="fr-FR" sz="2400" dirty="0" err="1" smtClean="0"/>
              <a:t>remnants</a:t>
            </a:r>
            <a:r>
              <a:rPr lang="fr-FR" sz="2400" dirty="0" smtClean="0"/>
              <a:t> </a:t>
            </a:r>
            <a:r>
              <a:rPr lang="en-US" sz="2400" dirty="0" smtClean="0"/>
              <a:t>and VLDL remnants, or IDL).</a:t>
            </a:r>
            <a:endParaRPr lang="en-IN" sz="2400" dirty="0" smtClean="0"/>
          </a:p>
          <a:p>
            <a:r>
              <a:rPr lang="en-IN" sz="2400" dirty="0" smtClean="0"/>
              <a:t>Due to genetic variations in </a:t>
            </a:r>
            <a:r>
              <a:rPr lang="en-IN" sz="2400" dirty="0" err="1" smtClean="0"/>
              <a:t>apoE</a:t>
            </a:r>
            <a:r>
              <a:rPr lang="en-IN" sz="2400" dirty="0" smtClean="0"/>
              <a:t> </a:t>
            </a:r>
            <a:r>
              <a:rPr lang="en-IN" sz="2400" dirty="0" err="1" smtClean="0"/>
              <a:t>isoforms</a:t>
            </a:r>
            <a:endParaRPr lang="en-IN" sz="2400" dirty="0" smtClean="0"/>
          </a:p>
          <a:p>
            <a:r>
              <a:rPr lang="en-IN" sz="2400" dirty="0" smtClean="0"/>
              <a:t>Patients homozygous for the E2 allele (the E2/E2 genotype) comprise the most common subset of patients with FDBL</a:t>
            </a:r>
          </a:p>
          <a:p>
            <a:r>
              <a:rPr lang="en-US" sz="2400" dirty="0" smtClean="0"/>
              <a:t>The plasma levels of cholesterol and TG are often elevated to a similar degree.</a:t>
            </a:r>
          </a:p>
          <a:p>
            <a:pPr>
              <a:spcBef>
                <a:spcPts val="1800"/>
              </a:spcBef>
            </a:pPr>
            <a:r>
              <a:rPr lang="en-IN" sz="2400" dirty="0" smtClean="0"/>
              <a:t>Precipitating factors usually present (high-fat diet, diabetes mellitus, obesity, hypothyroidism, renal disease, HIV infection, </a:t>
            </a:r>
            <a:r>
              <a:rPr lang="en-IN" sz="2400" dirty="0" err="1" smtClean="0"/>
              <a:t>estrogen</a:t>
            </a:r>
            <a:r>
              <a:rPr lang="en-IN" sz="2400" dirty="0" smtClean="0"/>
              <a:t> deficiency, alcohol use, drugs)</a:t>
            </a:r>
          </a:p>
          <a:p>
            <a:pPr algn="just" eaLnBrk="1" hangingPunct="1">
              <a:lnSpc>
                <a:spcPct val="150000"/>
              </a:lnSpc>
              <a:spcBef>
                <a:spcPts val="1800"/>
              </a:spcBef>
              <a:buNone/>
            </a:pPr>
            <a:endParaRPr lang="en-IN" sz="2200" dirty="0" smtClean="0"/>
          </a:p>
          <a:p>
            <a:pPr algn="just" eaLnBrk="1" hangingPunct="1">
              <a:lnSpc>
                <a:spcPct val="150000"/>
              </a:lnSpc>
              <a:spcBef>
                <a:spcPts val="1800"/>
              </a:spcBef>
            </a:pPr>
            <a:endParaRPr lang="en-IN" sz="2200" dirty="0" smtClean="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eaLnBrk="1" hangingPunct="1">
              <a:defRPr/>
            </a:pPr>
            <a:r>
              <a:rPr lang="fr-FR" b="1" dirty="0">
                <a:solidFill>
                  <a:schemeClr val="tx1"/>
                </a:solidFill>
              </a:rPr>
              <a:t>Familial Dysbetalipoproteinemia (Type III Hyperlipoproteinemia)</a:t>
            </a:r>
            <a:endParaRPr lang="en-IN" b="1" dirty="0">
              <a:solidFill>
                <a:schemeClr val="tx1"/>
              </a:solidFill>
            </a:endParaRPr>
          </a:p>
        </p:txBody>
      </p:sp>
      <p:sp>
        <p:nvSpPr>
          <p:cNvPr id="38915" name="Content Placeholder 2"/>
          <p:cNvSpPr>
            <a:spLocks noGrp="1"/>
          </p:cNvSpPr>
          <p:nvPr>
            <p:ph idx="1"/>
          </p:nvPr>
        </p:nvSpPr>
        <p:spPr>
          <a:xfrm>
            <a:off x="228600" y="1524000"/>
            <a:ext cx="8686800" cy="5105400"/>
          </a:xfrm>
        </p:spPr>
        <p:txBody>
          <a:bodyPr>
            <a:normAutofit fontScale="92500"/>
          </a:bodyPr>
          <a:lstStyle/>
          <a:p>
            <a:pPr>
              <a:lnSpc>
                <a:spcPct val="120000"/>
              </a:lnSpc>
              <a:spcBef>
                <a:spcPts val="1800"/>
              </a:spcBef>
            </a:pPr>
            <a:r>
              <a:rPr lang="en-IN" sz="2600" dirty="0" err="1" smtClean="0"/>
              <a:t>Hyperlipidemia</a:t>
            </a:r>
            <a:r>
              <a:rPr lang="en-IN" sz="2600" dirty="0" smtClean="0"/>
              <a:t>, </a:t>
            </a:r>
            <a:r>
              <a:rPr lang="en-IN" sz="2600" dirty="0" err="1" smtClean="0"/>
              <a:t>xanthomas</a:t>
            </a:r>
            <a:r>
              <a:rPr lang="en-IN" sz="2600" dirty="0" smtClean="0"/>
              <a:t>, premature CAD or PAD.</a:t>
            </a:r>
          </a:p>
          <a:p>
            <a:pPr>
              <a:lnSpc>
                <a:spcPct val="120000"/>
              </a:lnSpc>
            </a:pPr>
            <a:r>
              <a:rPr lang="en-US" sz="2600" dirty="0" smtClean="0"/>
              <a:t>Two </a:t>
            </a:r>
            <a:r>
              <a:rPr lang="en-US" sz="2600" dirty="0" err="1" smtClean="0"/>
              <a:t>pathagnomonic</a:t>
            </a:r>
            <a:r>
              <a:rPr lang="en-US" sz="2600" dirty="0" smtClean="0"/>
              <a:t> types of </a:t>
            </a:r>
            <a:r>
              <a:rPr lang="en-US" sz="2600" dirty="0" err="1" smtClean="0"/>
              <a:t>xanthomas</a:t>
            </a:r>
            <a:r>
              <a:rPr lang="en-US" sz="2600" dirty="0" smtClean="0"/>
              <a:t>- </a:t>
            </a:r>
            <a:r>
              <a:rPr lang="en-US" sz="2600" dirty="0" err="1" smtClean="0"/>
              <a:t>tuberoeruptive</a:t>
            </a:r>
            <a:r>
              <a:rPr lang="en-US" sz="2600" dirty="0" smtClean="0"/>
              <a:t> and </a:t>
            </a:r>
            <a:r>
              <a:rPr lang="en-US" sz="2600" dirty="0" err="1" smtClean="0"/>
              <a:t>palmar</a:t>
            </a:r>
            <a:r>
              <a:rPr lang="en-US" sz="2600" dirty="0" smtClean="0"/>
              <a:t>, are seen in FDBL patients.(</a:t>
            </a:r>
            <a:r>
              <a:rPr lang="en-US" sz="2600" i="1" dirty="0" smtClean="0"/>
              <a:t> </a:t>
            </a:r>
            <a:r>
              <a:rPr lang="en-US" sz="2600" dirty="0" err="1" smtClean="0"/>
              <a:t>xanthomata</a:t>
            </a:r>
            <a:r>
              <a:rPr lang="en-US" sz="2600" dirty="0" smtClean="0"/>
              <a:t> </a:t>
            </a:r>
            <a:r>
              <a:rPr lang="en-US" sz="2600" dirty="0" err="1" smtClean="0"/>
              <a:t>striata</a:t>
            </a:r>
            <a:r>
              <a:rPr lang="en-US" sz="2600" dirty="0" smtClean="0"/>
              <a:t> </a:t>
            </a:r>
            <a:r>
              <a:rPr lang="en-US" sz="2600" dirty="0" err="1" smtClean="0"/>
              <a:t>palmaris</a:t>
            </a:r>
            <a:r>
              <a:rPr lang="en-US" sz="2600" i="1" dirty="0" smtClean="0"/>
              <a:t>)</a:t>
            </a:r>
          </a:p>
          <a:p>
            <a:pPr>
              <a:lnSpc>
                <a:spcPct val="120000"/>
              </a:lnSpc>
            </a:pPr>
            <a:r>
              <a:rPr lang="en-US" sz="2600" dirty="0" smtClean="0"/>
              <a:t>The ratio of directly measured VLDL-C to total plasma TG &gt;0.30.</a:t>
            </a:r>
          </a:p>
          <a:p>
            <a:pPr>
              <a:lnSpc>
                <a:spcPct val="120000"/>
              </a:lnSpc>
            </a:pPr>
            <a:r>
              <a:rPr lang="en-IN" sz="2600" dirty="0" smtClean="0"/>
              <a:t>The disease seldom presents in women before menopause</a:t>
            </a:r>
          </a:p>
          <a:p>
            <a:pPr algn="just" eaLnBrk="1" hangingPunct="1">
              <a:lnSpc>
                <a:spcPct val="120000"/>
              </a:lnSpc>
              <a:spcBef>
                <a:spcPts val="1800"/>
              </a:spcBef>
            </a:pPr>
            <a:r>
              <a:rPr lang="en-IN" sz="2600" dirty="0" smtClean="0"/>
              <a:t>Broad beta band on electrophoresis</a:t>
            </a:r>
          </a:p>
          <a:p>
            <a:pPr algn="just" eaLnBrk="1" hangingPunct="1">
              <a:lnSpc>
                <a:spcPct val="120000"/>
              </a:lnSpc>
              <a:spcBef>
                <a:spcPts val="1800"/>
              </a:spcBef>
            </a:pPr>
            <a:r>
              <a:rPr lang="en-IN" sz="2600" dirty="0" smtClean="0"/>
              <a:t>Dramatic response to weight reduction and dietary changes; </a:t>
            </a:r>
            <a:r>
              <a:rPr lang="en-IN" sz="2600" dirty="0" err="1" smtClean="0"/>
              <a:t>statins</a:t>
            </a:r>
            <a:r>
              <a:rPr lang="en-IN" sz="2600" dirty="0" smtClean="0"/>
              <a:t> </a:t>
            </a:r>
          </a:p>
          <a:p>
            <a:pPr algn="just" eaLnBrk="1" hangingPunct="1">
              <a:lnSpc>
                <a:spcPct val="120000"/>
              </a:lnSpc>
              <a:spcBef>
                <a:spcPts val="1800"/>
              </a:spcBef>
            </a:pPr>
            <a:r>
              <a:rPr lang="en-IN" sz="2600" dirty="0" smtClean="0"/>
              <a:t>Treatment of other metabolic conditions</a:t>
            </a:r>
          </a:p>
          <a:p>
            <a:pPr algn="just" eaLnBrk="1" hangingPunct="1">
              <a:lnSpc>
                <a:spcPct val="120000"/>
              </a:lnSpc>
              <a:spcBef>
                <a:spcPts val="1800"/>
              </a:spcBef>
            </a:pPr>
            <a:endParaRPr lang="en-IN" sz="2600" dirty="0" smtClean="0"/>
          </a:p>
          <a:p>
            <a:pPr algn="just" eaLnBrk="1" hangingPunct="1">
              <a:lnSpc>
                <a:spcPct val="150000"/>
              </a:lnSpc>
              <a:spcBef>
                <a:spcPts val="1800"/>
              </a:spcBef>
            </a:pPr>
            <a:endParaRPr lang="en-IN" sz="2600" dirty="0"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19138" name="Picture 2"/>
          <p:cNvPicPr>
            <a:picLocks noGrp="1" noChangeAspect="1" noChangeArrowheads="1"/>
          </p:cNvPicPr>
          <p:nvPr>
            <p:ph idx="1"/>
          </p:nvPr>
        </p:nvPicPr>
        <p:blipFill>
          <a:blip r:embed="rId2"/>
          <a:srcRect l="15923" t="37040" r="48107" b="17503"/>
          <a:stretch>
            <a:fillRect/>
          </a:stretch>
        </p:blipFill>
        <p:spPr bwMode="auto">
          <a:xfrm>
            <a:off x="0" y="0"/>
            <a:ext cx="4343400" cy="3733800"/>
          </a:xfrm>
          <a:prstGeom prst="rect">
            <a:avLst/>
          </a:prstGeom>
          <a:noFill/>
          <a:ln w="9525">
            <a:noFill/>
            <a:miter lim="800000"/>
            <a:headEnd/>
            <a:tailEnd/>
          </a:ln>
          <a:effectLst/>
        </p:spPr>
      </p:pic>
      <p:pic>
        <p:nvPicPr>
          <p:cNvPr id="219139" name="Picture 3"/>
          <p:cNvPicPr>
            <a:picLocks noChangeAspect="1" noChangeArrowheads="1"/>
          </p:cNvPicPr>
          <p:nvPr/>
        </p:nvPicPr>
        <p:blipFill>
          <a:blip r:embed="rId3"/>
          <a:srcRect l="11713" t="37500" r="50805" b="9375"/>
          <a:stretch>
            <a:fillRect/>
          </a:stretch>
        </p:blipFill>
        <p:spPr bwMode="auto">
          <a:xfrm>
            <a:off x="4478867" y="-76200"/>
            <a:ext cx="4741333" cy="3810000"/>
          </a:xfrm>
          <a:prstGeom prst="rect">
            <a:avLst/>
          </a:prstGeom>
          <a:noFill/>
          <a:ln w="9525">
            <a:noFill/>
            <a:miter lim="800000"/>
            <a:headEnd/>
            <a:tailEnd/>
          </a:ln>
          <a:effectLst/>
        </p:spPr>
      </p:pic>
      <p:pic>
        <p:nvPicPr>
          <p:cNvPr id="6" name="Picture 3"/>
          <p:cNvPicPr>
            <a:picLocks noChangeAspect="1" noChangeArrowheads="1"/>
          </p:cNvPicPr>
          <p:nvPr/>
        </p:nvPicPr>
        <p:blipFill>
          <a:blip r:embed="rId4"/>
          <a:srcRect l="46486" t="10417" r="21889" b="57291"/>
          <a:stretch>
            <a:fillRect/>
          </a:stretch>
        </p:blipFill>
        <p:spPr bwMode="auto">
          <a:xfrm>
            <a:off x="1981200" y="4343400"/>
            <a:ext cx="5029200"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algn="ctr" eaLnBrk="1" hangingPunct="1"/>
            <a:r>
              <a:rPr lang="en-IN" b="1" smtClean="0">
                <a:solidFill>
                  <a:schemeClr val="tx1"/>
                </a:solidFill>
              </a:rPr>
              <a:t>Hepatic Lipase Deficiency</a:t>
            </a:r>
          </a:p>
        </p:txBody>
      </p:sp>
      <p:sp>
        <p:nvSpPr>
          <p:cNvPr id="36867" name="Content Placeholder 2"/>
          <p:cNvSpPr>
            <a:spLocks noGrp="1"/>
          </p:cNvSpPr>
          <p:nvPr>
            <p:ph idx="1"/>
          </p:nvPr>
        </p:nvSpPr>
        <p:spPr>
          <a:xfrm>
            <a:off x="457200" y="1600200"/>
            <a:ext cx="8458200" cy="4495800"/>
          </a:xfrm>
        </p:spPr>
        <p:txBody>
          <a:bodyPr>
            <a:normAutofit lnSpcReduction="10000"/>
          </a:bodyPr>
          <a:lstStyle/>
          <a:p>
            <a:pPr algn="just" eaLnBrk="1" hangingPunct="1">
              <a:lnSpc>
                <a:spcPct val="150000"/>
              </a:lnSpc>
              <a:spcBef>
                <a:spcPts val="1800"/>
              </a:spcBef>
            </a:pPr>
            <a:endParaRPr lang="en-IN" sz="2200" dirty="0" smtClean="0"/>
          </a:p>
          <a:p>
            <a:pPr algn="just" eaLnBrk="1" hangingPunct="1">
              <a:lnSpc>
                <a:spcPct val="150000"/>
              </a:lnSpc>
              <a:spcBef>
                <a:spcPts val="1800"/>
              </a:spcBef>
            </a:pPr>
            <a:r>
              <a:rPr lang="en-IN" sz="2200" dirty="0" err="1" smtClean="0"/>
              <a:t>Autosomal</a:t>
            </a:r>
            <a:r>
              <a:rPr lang="en-IN" sz="2200" dirty="0" smtClean="0"/>
              <a:t> recessive disorder, very rare </a:t>
            </a:r>
          </a:p>
          <a:p>
            <a:pPr algn="just" eaLnBrk="1" hangingPunct="1">
              <a:lnSpc>
                <a:spcPct val="150000"/>
              </a:lnSpc>
              <a:spcBef>
                <a:spcPts val="1800"/>
              </a:spcBef>
            </a:pPr>
            <a:r>
              <a:rPr lang="en-IN" sz="2200" dirty="0" smtClean="0"/>
              <a:t>Elevated plasma levels of cholesterol and triglycerides (mixed </a:t>
            </a:r>
            <a:r>
              <a:rPr lang="en-IN" sz="2200" dirty="0" err="1" smtClean="0"/>
              <a:t>hyperlipidemia</a:t>
            </a:r>
            <a:r>
              <a:rPr lang="en-IN" sz="2200" dirty="0" smtClean="0"/>
              <a:t>) due to the accumulation of circulating lipoprotein remnants.</a:t>
            </a:r>
          </a:p>
          <a:p>
            <a:pPr algn="just" eaLnBrk="1" hangingPunct="1">
              <a:lnSpc>
                <a:spcPct val="150000"/>
              </a:lnSpc>
              <a:spcBef>
                <a:spcPts val="1800"/>
              </a:spcBef>
            </a:pPr>
            <a:r>
              <a:rPr lang="en-IN" sz="2200" dirty="0" smtClean="0"/>
              <a:t>Association of this genetic defect with ASCVD is not clearly known.</a:t>
            </a:r>
          </a:p>
          <a:p>
            <a:pPr algn="just" eaLnBrk="1" hangingPunct="1">
              <a:lnSpc>
                <a:spcPct val="150000"/>
              </a:lnSpc>
              <a:spcBef>
                <a:spcPts val="1800"/>
              </a:spcBef>
            </a:pPr>
            <a:r>
              <a:rPr lang="en-IN" sz="2200" dirty="0" smtClean="0"/>
              <a:t>Lipid-lowering therapy with </a:t>
            </a:r>
            <a:r>
              <a:rPr lang="en-IN" sz="2200" dirty="0" err="1" smtClean="0"/>
              <a:t>statins</a:t>
            </a:r>
            <a:r>
              <a:rPr lang="en-IN" sz="2200" dirty="0" smtClean="0"/>
              <a:t> along with other drugs.</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normAutofit fontScale="90000"/>
          </a:bodyPr>
          <a:lstStyle/>
          <a:p>
            <a:pPr algn="ctr" eaLnBrk="1" hangingPunct="1"/>
            <a:r>
              <a:rPr lang="en-US" sz="4400" smtClean="0"/>
              <a:t>Lipid Disorders Associated with Elevated Triglycerides</a:t>
            </a:r>
          </a:p>
        </p:txBody>
      </p:sp>
      <p:sp>
        <p:nvSpPr>
          <p:cNvPr id="3" name="Content Placeholder 2"/>
          <p:cNvSpPr>
            <a:spLocks noGrp="1"/>
          </p:cNvSpPr>
          <p:nvPr>
            <p:ph idx="1"/>
          </p:nvPr>
        </p:nvSpPr>
        <p:spPr/>
        <p:txBody>
          <a:bodyPr>
            <a:normAutofit/>
          </a:bodyPr>
          <a:lstStyle/>
          <a:p>
            <a:pPr marL="514350" indent="-514350" eaLnBrk="1" hangingPunct="1">
              <a:buFont typeface="+mj-lt"/>
              <a:buAutoNum type="arabicPeriod"/>
              <a:defRPr/>
            </a:pPr>
            <a:r>
              <a:rPr lang="en-US" dirty="0" smtClean="0"/>
              <a:t>Familial </a:t>
            </a:r>
            <a:r>
              <a:rPr lang="en-US" dirty="0" err="1" smtClean="0"/>
              <a:t>Chylomicronemia</a:t>
            </a:r>
            <a:r>
              <a:rPr lang="en-US" dirty="0" smtClean="0"/>
              <a:t> Syndrome (Type I </a:t>
            </a:r>
            <a:r>
              <a:rPr lang="en-US" dirty="0" err="1" smtClean="0"/>
              <a:t>Hyperlipoproteinemia</a:t>
            </a:r>
            <a:r>
              <a:rPr lang="en-US" dirty="0" smtClean="0"/>
              <a:t>; Lipoprotein Lipase and </a:t>
            </a:r>
            <a:r>
              <a:rPr lang="en-US" dirty="0" err="1" smtClean="0"/>
              <a:t>ApoC</a:t>
            </a:r>
            <a:r>
              <a:rPr lang="en-US" dirty="0" smtClean="0"/>
              <a:t>-II Deficiency)</a:t>
            </a:r>
          </a:p>
          <a:p>
            <a:pPr marL="514350" indent="-514350">
              <a:buFont typeface="+mj-lt"/>
              <a:buAutoNum type="arabicPeriod"/>
              <a:defRPr/>
            </a:pPr>
            <a:r>
              <a:rPr lang="en-US" dirty="0" smtClean="0"/>
              <a:t>Familial </a:t>
            </a:r>
            <a:r>
              <a:rPr lang="en-US" dirty="0" err="1" smtClean="0"/>
              <a:t>Hypertriglyceridemia</a:t>
            </a:r>
            <a:r>
              <a:rPr lang="en-US" dirty="0" smtClean="0"/>
              <a:t> (Type IV &amp;V)</a:t>
            </a:r>
          </a:p>
          <a:p>
            <a:pPr marL="514350" indent="-514350" eaLnBrk="1" hangingPunct="1">
              <a:buFont typeface="+mj-lt"/>
              <a:buAutoNum type="arabicPeriod"/>
              <a:defRPr/>
            </a:pPr>
            <a:r>
              <a:rPr lang="en-US" dirty="0" smtClean="0"/>
              <a:t>Apo A-V Deficiency</a:t>
            </a:r>
          </a:p>
          <a:p>
            <a:pPr marL="514350" indent="-514350" eaLnBrk="1" hangingPunct="1">
              <a:buFont typeface="+mj-lt"/>
              <a:buAutoNum type="arabicPeriod"/>
              <a:defRPr/>
            </a:pPr>
            <a:r>
              <a:rPr lang="en-US" dirty="0" smtClean="0"/>
              <a:t>GPIHBP1 Deficiency</a:t>
            </a:r>
          </a:p>
          <a:p>
            <a:pPr marL="514350" indent="-514350" eaLnBrk="1" hangingPunct="1">
              <a:buFont typeface="+mj-lt"/>
              <a:buAutoNum type="arabicPeriod"/>
              <a:defRPr/>
            </a:pPr>
            <a:endParaRPr lang="en-US" dirty="0" smtClean="0"/>
          </a:p>
          <a:p>
            <a:pPr marL="514350" indent="-514350" eaLnBrk="1" hangingPunct="1">
              <a:buFont typeface="+mj-lt"/>
              <a:buAutoNum type="arabicPeriod"/>
              <a:defRPr/>
            </a:pPr>
            <a:endParaRPr lang="fr-FR" dirty="0" smtClean="0"/>
          </a:p>
          <a:p>
            <a:pPr eaLnBrk="1" hangingPunct="1">
              <a:defRPr/>
            </a:pPr>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76200" y="0"/>
            <a:ext cx="9220200" cy="762000"/>
          </a:xfrm>
        </p:spPr>
        <p:txBody>
          <a:bodyPr/>
          <a:lstStyle/>
          <a:p>
            <a:pPr algn="ctr" eaLnBrk="1" hangingPunct="1"/>
            <a:r>
              <a:rPr lang="en-IN" b="1" dirty="0" smtClean="0">
                <a:solidFill>
                  <a:schemeClr val="tx1"/>
                </a:solidFill>
              </a:rPr>
              <a:t>Familial </a:t>
            </a:r>
            <a:r>
              <a:rPr lang="en-IN" b="1" dirty="0" err="1" smtClean="0">
                <a:solidFill>
                  <a:schemeClr val="tx1"/>
                </a:solidFill>
              </a:rPr>
              <a:t>Chylomicronemia</a:t>
            </a:r>
            <a:r>
              <a:rPr lang="en-IN" b="1" dirty="0" smtClean="0">
                <a:solidFill>
                  <a:schemeClr val="tx1"/>
                </a:solidFill>
              </a:rPr>
              <a:t> Syndrome </a:t>
            </a:r>
          </a:p>
        </p:txBody>
      </p:sp>
      <p:sp>
        <p:nvSpPr>
          <p:cNvPr id="31747" name="Content Placeholder 2"/>
          <p:cNvSpPr>
            <a:spLocks noGrp="1"/>
          </p:cNvSpPr>
          <p:nvPr>
            <p:ph idx="1"/>
          </p:nvPr>
        </p:nvSpPr>
        <p:spPr>
          <a:xfrm>
            <a:off x="0" y="914400"/>
            <a:ext cx="9144000" cy="5715000"/>
          </a:xfrm>
        </p:spPr>
        <p:txBody>
          <a:bodyPr>
            <a:noAutofit/>
          </a:bodyPr>
          <a:lstStyle/>
          <a:p>
            <a:pPr eaLnBrk="1" hangingPunct="1">
              <a:spcBef>
                <a:spcPts val="1800"/>
              </a:spcBef>
            </a:pPr>
            <a:r>
              <a:rPr lang="en-IN" sz="2400" dirty="0" smtClean="0"/>
              <a:t>LPL (Lipoprotein Lipase) is required for the hydrolysis of triglycerides in </a:t>
            </a:r>
            <a:r>
              <a:rPr lang="en-IN" sz="2400" dirty="0" err="1" smtClean="0"/>
              <a:t>chylomicrons</a:t>
            </a:r>
            <a:r>
              <a:rPr lang="en-IN" sz="2400" dirty="0" smtClean="0"/>
              <a:t> and VLDLs</a:t>
            </a:r>
          </a:p>
          <a:p>
            <a:pPr eaLnBrk="1" hangingPunct="1">
              <a:spcBef>
                <a:spcPts val="1800"/>
              </a:spcBef>
            </a:pPr>
            <a:r>
              <a:rPr lang="en-IN" sz="2400" dirty="0" smtClean="0"/>
              <a:t> </a:t>
            </a:r>
            <a:r>
              <a:rPr lang="en-IN" sz="2400" dirty="0" err="1" smtClean="0"/>
              <a:t>ApoC</a:t>
            </a:r>
            <a:r>
              <a:rPr lang="en-IN" sz="2400" dirty="0" smtClean="0"/>
              <a:t>-II is a cofactor for LPL.</a:t>
            </a:r>
          </a:p>
          <a:p>
            <a:pPr eaLnBrk="1" hangingPunct="1">
              <a:spcBef>
                <a:spcPts val="1800"/>
              </a:spcBef>
            </a:pPr>
            <a:r>
              <a:rPr lang="en-IN" sz="2400" dirty="0" smtClean="0"/>
              <a:t>Genetic deficiency or inactivity of LPL or </a:t>
            </a:r>
            <a:r>
              <a:rPr lang="en-IN" sz="2400" dirty="0" err="1" smtClean="0"/>
              <a:t>apo</a:t>
            </a:r>
            <a:r>
              <a:rPr lang="en-IN" sz="2400" dirty="0" smtClean="0"/>
              <a:t> C II results in impaired </a:t>
            </a:r>
            <a:r>
              <a:rPr lang="en-IN" sz="2400" dirty="0" err="1" smtClean="0"/>
              <a:t>lipolysis</a:t>
            </a:r>
            <a:r>
              <a:rPr lang="en-IN" sz="2400" dirty="0" smtClean="0"/>
              <a:t> and elevations in plasma </a:t>
            </a:r>
            <a:r>
              <a:rPr lang="en-IN" sz="2400" dirty="0" err="1" smtClean="0"/>
              <a:t>chylomicrons</a:t>
            </a:r>
            <a:r>
              <a:rPr lang="en-IN" sz="2400" dirty="0" smtClean="0"/>
              <a:t>.</a:t>
            </a:r>
          </a:p>
          <a:p>
            <a:pPr eaLnBrk="1" hangingPunct="1">
              <a:spcBef>
                <a:spcPts val="1800"/>
              </a:spcBef>
            </a:pPr>
            <a:r>
              <a:rPr lang="en-IN" sz="2400" dirty="0" smtClean="0"/>
              <a:t>The fasting plasma is turbid.</a:t>
            </a:r>
          </a:p>
          <a:p>
            <a:r>
              <a:rPr lang="en-US" sz="2400" dirty="0" smtClean="0"/>
              <a:t>Fasting TG levels are almost invariably &gt;1000 mg/</a:t>
            </a:r>
            <a:r>
              <a:rPr lang="en-US" sz="2400" dirty="0" err="1" smtClean="0"/>
              <a:t>dL</a:t>
            </a:r>
            <a:r>
              <a:rPr lang="en-US" sz="2400" dirty="0" smtClean="0"/>
              <a:t>.</a:t>
            </a:r>
          </a:p>
          <a:p>
            <a:pPr>
              <a:spcBef>
                <a:spcPts val="1800"/>
              </a:spcBef>
              <a:defRPr/>
            </a:pPr>
            <a:r>
              <a:rPr lang="en-IN" sz="2400" dirty="0" smtClean="0"/>
              <a:t> IV heparin injection - endothelial-bound LPL is released</a:t>
            </a:r>
          </a:p>
          <a:p>
            <a:pPr>
              <a:spcBef>
                <a:spcPts val="1800"/>
              </a:spcBef>
              <a:defRPr/>
            </a:pPr>
            <a:r>
              <a:rPr lang="en-IN" sz="2400" dirty="0" smtClean="0"/>
              <a:t>LPL activity is profoundly reduced in both LPL and </a:t>
            </a:r>
            <a:r>
              <a:rPr lang="en-IN" sz="2400" dirty="0" err="1" smtClean="0"/>
              <a:t>apo</a:t>
            </a:r>
            <a:r>
              <a:rPr lang="en-IN" sz="2400" dirty="0" smtClean="0"/>
              <a:t> C-II deficiency</a:t>
            </a:r>
          </a:p>
          <a:p>
            <a:pPr>
              <a:spcBef>
                <a:spcPts val="1800"/>
              </a:spcBef>
              <a:defRPr/>
            </a:pPr>
            <a:r>
              <a:rPr lang="en-IN" sz="2400" dirty="0" smtClean="0"/>
              <a:t>Normalizes after the addition of normal plasma (providing a source of </a:t>
            </a:r>
            <a:r>
              <a:rPr lang="en-IN" sz="2400" dirty="0" err="1" smtClean="0"/>
              <a:t>apoC</a:t>
            </a:r>
            <a:r>
              <a:rPr lang="en-IN" sz="2400" dirty="0" smtClean="0"/>
              <a:t>-II)</a:t>
            </a:r>
          </a:p>
          <a:p>
            <a:endParaRPr lang="en-IN" sz="2400" dirty="0" smtClean="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pPr algn="ctr" eaLnBrk="1" hangingPunct="1">
              <a:defRPr/>
            </a:pPr>
            <a:r>
              <a:rPr lang="en-IN" b="1" dirty="0">
                <a:solidFill>
                  <a:schemeClr val="tx1"/>
                </a:solidFill>
              </a:rPr>
              <a:t>Familial Chylomicronemia Syndrome </a:t>
            </a:r>
          </a:p>
        </p:txBody>
      </p:sp>
      <p:sp>
        <p:nvSpPr>
          <p:cNvPr id="34819" name="Content Placeholder 2"/>
          <p:cNvSpPr>
            <a:spLocks noGrp="1"/>
          </p:cNvSpPr>
          <p:nvPr>
            <p:ph idx="1"/>
          </p:nvPr>
        </p:nvSpPr>
        <p:spPr>
          <a:xfrm>
            <a:off x="0" y="990600"/>
            <a:ext cx="9144000" cy="5638800"/>
          </a:xfrm>
        </p:spPr>
        <p:txBody>
          <a:bodyPr>
            <a:noAutofit/>
          </a:bodyPr>
          <a:lstStyle/>
          <a:p>
            <a:pPr eaLnBrk="1" hangingPunct="1">
              <a:spcBef>
                <a:spcPts val="1800"/>
              </a:spcBef>
            </a:pPr>
            <a:r>
              <a:rPr lang="en-IN" sz="2400" dirty="0" smtClean="0"/>
              <a:t>Very rare, AR in inheritance</a:t>
            </a:r>
          </a:p>
          <a:p>
            <a:pPr eaLnBrk="1" hangingPunct="1">
              <a:spcBef>
                <a:spcPts val="1800"/>
              </a:spcBef>
            </a:pPr>
            <a:r>
              <a:rPr lang="en-IN" sz="2400" dirty="0" smtClean="0"/>
              <a:t>Recurrent abdominal pain in childhood –acute pancreatitis.</a:t>
            </a:r>
          </a:p>
          <a:p>
            <a:r>
              <a:rPr lang="en-US" sz="2400" dirty="0" err="1" smtClean="0"/>
              <a:t>Lipemia</a:t>
            </a:r>
            <a:r>
              <a:rPr lang="en-US" sz="2400" dirty="0" smtClean="0"/>
              <a:t> </a:t>
            </a:r>
            <a:r>
              <a:rPr lang="en-US" sz="2400" dirty="0" err="1" smtClean="0"/>
              <a:t>retinalis</a:t>
            </a:r>
            <a:r>
              <a:rPr lang="en-US" sz="2400" dirty="0" smtClean="0"/>
              <a:t>, Eruptive </a:t>
            </a:r>
            <a:r>
              <a:rPr lang="en-US" sz="2400" dirty="0" err="1" smtClean="0"/>
              <a:t>xanthomas</a:t>
            </a:r>
            <a:r>
              <a:rPr lang="en-US" sz="2400" dirty="0" smtClean="0"/>
              <a:t>- small, </a:t>
            </a:r>
            <a:r>
              <a:rPr lang="en-US" sz="2400" dirty="0" err="1" smtClean="0"/>
              <a:t>yellowishwhite</a:t>
            </a:r>
            <a:r>
              <a:rPr lang="en-US" sz="2400" dirty="0" smtClean="0"/>
              <a:t> papules, often appear in clusters on the back, buttocks, and extensor surfaces of the arms and legs.</a:t>
            </a:r>
          </a:p>
          <a:p>
            <a:r>
              <a:rPr lang="en-US" sz="2400" dirty="0" smtClean="0"/>
              <a:t>Premature CHD is not generally a feature of familial </a:t>
            </a:r>
            <a:r>
              <a:rPr lang="en-US" sz="2400" dirty="0" err="1" smtClean="0"/>
              <a:t>chylomicronemia</a:t>
            </a:r>
            <a:r>
              <a:rPr lang="en-US" sz="2400" dirty="0" smtClean="0"/>
              <a:t> syndromes.</a:t>
            </a:r>
          </a:p>
          <a:p>
            <a:r>
              <a:rPr lang="en-IN" sz="2400" dirty="0" err="1" smtClean="0"/>
              <a:t>Hepatosplenomegaly</a:t>
            </a:r>
            <a:r>
              <a:rPr lang="en-IN" sz="2400" dirty="0" smtClean="0"/>
              <a:t> may be seen</a:t>
            </a:r>
          </a:p>
          <a:p>
            <a:r>
              <a:rPr lang="en-IN" sz="2400" dirty="0" smtClean="0"/>
              <a:t>Dietary fat restriction with fat-soluble vitamin supplementation</a:t>
            </a:r>
          </a:p>
          <a:p>
            <a:pPr eaLnBrk="1" hangingPunct="1">
              <a:spcBef>
                <a:spcPts val="1800"/>
              </a:spcBef>
            </a:pPr>
            <a:r>
              <a:rPr lang="en-IN" sz="2400" dirty="0" smtClean="0"/>
              <a:t>Medium-chain triglycerides</a:t>
            </a:r>
          </a:p>
          <a:p>
            <a:r>
              <a:rPr lang="en-IN" sz="2400" dirty="0" smtClean="0"/>
              <a:t>Fish </a:t>
            </a:r>
            <a:r>
              <a:rPr lang="en-IN" sz="2400" dirty="0" err="1" smtClean="0"/>
              <a:t>oils,Fresh</a:t>
            </a:r>
            <a:r>
              <a:rPr lang="en-IN" sz="2400" dirty="0" smtClean="0"/>
              <a:t> frozen plasma – source of </a:t>
            </a:r>
            <a:r>
              <a:rPr lang="en-IN" sz="2400" dirty="0" err="1" smtClean="0"/>
              <a:t>apo</a:t>
            </a:r>
            <a:r>
              <a:rPr lang="en-IN" sz="2400" dirty="0" smtClean="0"/>
              <a:t> C</a:t>
            </a:r>
          </a:p>
          <a:p>
            <a:pPr>
              <a:spcBef>
                <a:spcPts val="1800"/>
              </a:spcBef>
            </a:pPr>
            <a:r>
              <a:rPr lang="en-IN" sz="2400" dirty="0" err="1" smtClean="0"/>
              <a:t>Plasmapheresis</a:t>
            </a:r>
            <a:r>
              <a:rPr lang="en-IN" sz="2400" dirty="0" smtClean="0"/>
              <a:t> in pregnancy &amp;Gene therapy-</a:t>
            </a:r>
            <a:r>
              <a:rPr lang="en-US" sz="2400" dirty="0" err="1" smtClean="0"/>
              <a:t>alipogene</a:t>
            </a:r>
            <a:r>
              <a:rPr lang="en-US" sz="2400" dirty="0" smtClean="0"/>
              <a:t> </a:t>
            </a:r>
            <a:r>
              <a:rPr lang="en-US" sz="2400" dirty="0" err="1" smtClean="0"/>
              <a:t>tiparvovec</a:t>
            </a:r>
            <a:r>
              <a:rPr lang="en-US" sz="2400" dirty="0" smtClean="0"/>
              <a:t> is approved. </a:t>
            </a:r>
            <a:endParaRPr lang="en-IN" sz="2400"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15363" name="Content Placeholder 2"/>
          <p:cNvSpPr>
            <a:spLocks noGrp="1"/>
          </p:cNvSpPr>
          <p:nvPr>
            <p:ph idx="1"/>
          </p:nvPr>
        </p:nvSpPr>
        <p:spPr>
          <a:xfrm>
            <a:off x="228600" y="762000"/>
            <a:ext cx="8915400" cy="5791200"/>
          </a:xfrm>
        </p:spPr>
        <p:txBody>
          <a:bodyPr>
            <a:normAutofit/>
          </a:bodyPr>
          <a:lstStyle/>
          <a:p>
            <a:r>
              <a:rPr lang="en-US" sz="3000" dirty="0" smtClean="0"/>
              <a:t>Atherosclerosis and </a:t>
            </a:r>
            <a:r>
              <a:rPr lang="en-US" sz="3000" dirty="0" err="1" smtClean="0"/>
              <a:t>dyslipidemia</a:t>
            </a:r>
            <a:r>
              <a:rPr lang="en-US" sz="3000" dirty="0" smtClean="0"/>
              <a:t> have a very close association.</a:t>
            </a:r>
          </a:p>
          <a:p>
            <a:r>
              <a:rPr lang="en-US" sz="3000" dirty="0" smtClean="0"/>
              <a:t>All the cardiovascular risk models advocate lipoprotein studies in risk stratification and prognostication</a:t>
            </a:r>
          </a:p>
          <a:p>
            <a:r>
              <a:rPr lang="en-US" sz="3000" dirty="0" smtClean="0"/>
              <a:t>Recently, non – HDL fraction, </a:t>
            </a:r>
            <a:r>
              <a:rPr lang="en-US" sz="3000" dirty="0" err="1" smtClean="0"/>
              <a:t>apo</a:t>
            </a:r>
            <a:r>
              <a:rPr lang="en-US" sz="3000" dirty="0" smtClean="0"/>
              <a:t> B , ratio of </a:t>
            </a:r>
            <a:r>
              <a:rPr lang="en-US" sz="3000" dirty="0" err="1" smtClean="0"/>
              <a:t>apo</a:t>
            </a:r>
            <a:r>
              <a:rPr lang="en-US" sz="3000" dirty="0" smtClean="0"/>
              <a:t> B to </a:t>
            </a:r>
            <a:r>
              <a:rPr lang="en-US" sz="3000" dirty="0" err="1" smtClean="0"/>
              <a:t>apo</a:t>
            </a:r>
            <a:r>
              <a:rPr lang="en-US" sz="3000" dirty="0" smtClean="0"/>
              <a:t> A 1, number and size of small, dense LDL particles are all emerging as risk markers for CAD.</a:t>
            </a:r>
          </a:p>
          <a:p>
            <a:r>
              <a:rPr lang="en-US" sz="3000" dirty="0" err="1" smtClean="0"/>
              <a:t>Lp</a:t>
            </a:r>
            <a:r>
              <a:rPr lang="en-US" sz="3000" dirty="0" smtClean="0"/>
              <a:t>(a) also emerging as an important risk factor of CAD</a:t>
            </a:r>
          </a:p>
          <a:p>
            <a:r>
              <a:rPr lang="en-US" sz="3000" dirty="0" err="1" smtClean="0"/>
              <a:t>Subendothelial</a:t>
            </a:r>
            <a:r>
              <a:rPr lang="en-US" sz="3000" dirty="0" smtClean="0"/>
              <a:t> retention of LDL -initiating factor for atherosclerotic plaque formation</a:t>
            </a:r>
          </a:p>
          <a:p>
            <a:endParaRPr lang="en-US" dirty="0"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p:cNvPicPr>
            <a:picLocks noChangeAspect="1" noChangeArrowheads="1"/>
          </p:cNvPicPr>
          <p:nvPr/>
        </p:nvPicPr>
        <p:blipFill>
          <a:blip r:embed="rId2"/>
          <a:srcRect l="18741" t="39583" r="52562" b="20833"/>
          <a:stretch>
            <a:fillRect/>
          </a:stretch>
        </p:blipFill>
        <p:spPr bwMode="auto">
          <a:xfrm>
            <a:off x="1" y="0"/>
            <a:ext cx="4343400" cy="3368351"/>
          </a:xfrm>
          <a:prstGeom prst="rect">
            <a:avLst/>
          </a:prstGeom>
          <a:noFill/>
          <a:ln w="9525">
            <a:noFill/>
            <a:miter lim="800000"/>
            <a:headEnd/>
            <a:tailEnd/>
          </a:ln>
          <a:effectLst/>
        </p:spPr>
      </p:pic>
      <p:pic>
        <p:nvPicPr>
          <p:cNvPr id="220163" name="Picture 3"/>
          <p:cNvPicPr>
            <a:picLocks noChangeAspect="1" noChangeArrowheads="1"/>
          </p:cNvPicPr>
          <p:nvPr/>
        </p:nvPicPr>
        <p:blipFill>
          <a:blip r:embed="rId3"/>
          <a:srcRect l="9956" t="35417" r="48463" b="13542"/>
          <a:stretch>
            <a:fillRect/>
          </a:stretch>
        </p:blipFill>
        <p:spPr bwMode="auto">
          <a:xfrm>
            <a:off x="3962400" y="3281966"/>
            <a:ext cx="5181600" cy="357603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normAutofit/>
          </a:bodyPr>
          <a:lstStyle/>
          <a:p>
            <a:pPr algn="ctr" eaLnBrk="1" hangingPunct="1">
              <a:defRPr/>
            </a:pPr>
            <a:r>
              <a:rPr lang="en-IN" b="1" dirty="0">
                <a:solidFill>
                  <a:schemeClr val="tx1"/>
                </a:solidFill>
              </a:rPr>
              <a:t>Familial Hypertriglyceridemia (FHTG)</a:t>
            </a:r>
          </a:p>
        </p:txBody>
      </p:sp>
      <p:sp>
        <p:nvSpPr>
          <p:cNvPr id="39939" name="Content Placeholder 2"/>
          <p:cNvSpPr>
            <a:spLocks noGrp="1"/>
          </p:cNvSpPr>
          <p:nvPr>
            <p:ph idx="1"/>
          </p:nvPr>
        </p:nvSpPr>
        <p:spPr>
          <a:xfrm>
            <a:off x="228600" y="1143000"/>
            <a:ext cx="8534400" cy="5486400"/>
          </a:xfrm>
        </p:spPr>
        <p:txBody>
          <a:bodyPr>
            <a:normAutofit fontScale="92500" lnSpcReduction="10000"/>
          </a:bodyPr>
          <a:lstStyle/>
          <a:p>
            <a:pPr algn="just">
              <a:lnSpc>
                <a:spcPct val="120000"/>
              </a:lnSpc>
              <a:spcBef>
                <a:spcPts val="1800"/>
              </a:spcBef>
            </a:pPr>
            <a:r>
              <a:rPr lang="en-US" sz="2400" dirty="0" smtClean="0"/>
              <a:t>Polygenic </a:t>
            </a:r>
            <a:r>
              <a:rPr lang="en-US" sz="2400" dirty="0" err="1" smtClean="0"/>
              <a:t>hypertriglyceridemia</a:t>
            </a:r>
            <a:r>
              <a:rPr lang="en-US" sz="2400" dirty="0" smtClean="0"/>
              <a:t>.</a:t>
            </a:r>
            <a:endParaRPr lang="en-IN" sz="2200" dirty="0" smtClean="0"/>
          </a:p>
          <a:p>
            <a:pPr algn="just">
              <a:lnSpc>
                <a:spcPct val="120000"/>
              </a:lnSpc>
              <a:spcBef>
                <a:spcPts val="1800"/>
              </a:spcBef>
            </a:pPr>
            <a:r>
              <a:rPr lang="en-IN" sz="2200" dirty="0" smtClean="0"/>
              <a:t>Plasma LDL-C levels are generally not increased and are often reduced due to defective metabolism of the triglyceride-rich particles.</a:t>
            </a:r>
          </a:p>
          <a:p>
            <a:pPr algn="just">
              <a:lnSpc>
                <a:spcPct val="120000"/>
              </a:lnSpc>
              <a:spcBef>
                <a:spcPts val="1800"/>
              </a:spcBef>
            </a:pPr>
            <a:r>
              <a:rPr lang="en-IN" sz="2200" dirty="0" smtClean="0"/>
              <a:t>The diagnosis of FHTG is suggested by the triad of</a:t>
            </a:r>
          </a:p>
          <a:p>
            <a:pPr lvl="1" algn="just">
              <a:lnSpc>
                <a:spcPct val="120000"/>
              </a:lnSpc>
              <a:spcBef>
                <a:spcPts val="1800"/>
              </a:spcBef>
            </a:pPr>
            <a:r>
              <a:rPr lang="en-IN" sz="1900" dirty="0" smtClean="0"/>
              <a:t>Elevated levels of plasma triglycerides (250–1000 mg/</a:t>
            </a:r>
            <a:r>
              <a:rPr lang="en-IN" sz="1900" dirty="0" err="1" smtClean="0"/>
              <a:t>dL</a:t>
            </a:r>
            <a:r>
              <a:rPr lang="en-IN" sz="1900" dirty="0" smtClean="0"/>
              <a:t>)</a:t>
            </a:r>
          </a:p>
          <a:p>
            <a:pPr lvl="1" algn="just">
              <a:lnSpc>
                <a:spcPct val="120000"/>
              </a:lnSpc>
              <a:spcBef>
                <a:spcPts val="1800"/>
              </a:spcBef>
            </a:pPr>
            <a:r>
              <a:rPr lang="en-IN" sz="1900" dirty="0" smtClean="0"/>
              <a:t>Normal or only mildly increased cholesterol levels (&lt;250 mg/</a:t>
            </a:r>
            <a:r>
              <a:rPr lang="en-IN" sz="1900" dirty="0" err="1" smtClean="0"/>
              <a:t>dL</a:t>
            </a:r>
            <a:r>
              <a:rPr lang="en-IN" sz="1900" dirty="0" smtClean="0"/>
              <a:t>)</a:t>
            </a:r>
          </a:p>
          <a:p>
            <a:pPr lvl="1" algn="just">
              <a:lnSpc>
                <a:spcPct val="120000"/>
              </a:lnSpc>
              <a:spcBef>
                <a:spcPts val="1800"/>
              </a:spcBef>
            </a:pPr>
            <a:r>
              <a:rPr lang="en-IN" sz="1900" dirty="0" smtClean="0"/>
              <a:t>Reduced plasma levels of HDL-C</a:t>
            </a:r>
          </a:p>
          <a:p>
            <a:pPr algn="just">
              <a:lnSpc>
                <a:spcPct val="120000"/>
              </a:lnSpc>
              <a:spcBef>
                <a:spcPts val="1800"/>
              </a:spcBef>
            </a:pPr>
            <a:r>
              <a:rPr lang="en-IN" sz="2200" dirty="0" smtClean="0"/>
              <a:t>Secondary factors are to be ruled out first.</a:t>
            </a:r>
          </a:p>
          <a:p>
            <a:pPr algn="just">
              <a:lnSpc>
                <a:spcPct val="120000"/>
              </a:lnSpc>
              <a:spcBef>
                <a:spcPts val="1800"/>
              </a:spcBef>
            </a:pPr>
            <a:r>
              <a:rPr lang="en-IN" sz="2200" dirty="0" smtClean="0"/>
              <a:t>VLDL is elevated &amp; Unlike FCHL Apo B levels not elevated </a:t>
            </a:r>
          </a:p>
          <a:p>
            <a:pPr algn="just">
              <a:lnSpc>
                <a:spcPct val="120000"/>
              </a:lnSpc>
              <a:spcBef>
                <a:spcPts val="1800"/>
              </a:spcBef>
            </a:pPr>
            <a:r>
              <a:rPr lang="en-IN" sz="2200" dirty="0" smtClean="0"/>
              <a:t>There is no increased risk of CAD but </a:t>
            </a:r>
            <a:r>
              <a:rPr lang="en-IN" sz="2200" dirty="0" smtClean="0">
                <a:solidFill>
                  <a:srgbClr val="000000"/>
                </a:solidFill>
              </a:rPr>
              <a:t>pancreatitis risk is there</a:t>
            </a:r>
          </a:p>
          <a:p>
            <a:pPr algn="just">
              <a:lnSpc>
                <a:spcPct val="120000"/>
              </a:lnSpc>
              <a:spcBef>
                <a:spcPts val="1800"/>
              </a:spcBef>
            </a:pPr>
            <a:endParaRPr lang="en-IN" sz="2200" dirty="0" smtClean="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normAutofit fontScale="90000"/>
          </a:bodyPr>
          <a:lstStyle/>
          <a:p>
            <a:pPr algn="ctr" eaLnBrk="1" hangingPunct="1"/>
            <a:r>
              <a:rPr lang="en-IN" b="1" smtClean="0">
                <a:solidFill>
                  <a:schemeClr val="tx1"/>
                </a:solidFill>
              </a:rPr>
              <a:t>HYPERTRIGLYCERIDEMIA </a:t>
            </a:r>
            <a:br>
              <a:rPr lang="en-IN" b="1" smtClean="0">
                <a:solidFill>
                  <a:schemeClr val="tx1"/>
                </a:solidFill>
              </a:rPr>
            </a:br>
            <a:r>
              <a:rPr lang="en-IN" b="1" smtClean="0">
                <a:solidFill>
                  <a:schemeClr val="tx1"/>
                </a:solidFill>
              </a:rPr>
              <a:t>- OTHER CAUSES</a:t>
            </a:r>
          </a:p>
        </p:txBody>
      </p:sp>
      <p:sp>
        <p:nvSpPr>
          <p:cNvPr id="3" name="Content Placeholder 2"/>
          <p:cNvSpPr>
            <a:spLocks noGrp="1"/>
          </p:cNvSpPr>
          <p:nvPr>
            <p:ph sz="half" idx="1"/>
          </p:nvPr>
        </p:nvSpPr>
        <p:spPr/>
        <p:txBody>
          <a:bodyPr>
            <a:noAutofit/>
          </a:bodyPr>
          <a:lstStyle/>
          <a:p>
            <a:pPr algn="just" eaLnBrk="1" hangingPunct="1">
              <a:lnSpc>
                <a:spcPct val="150000"/>
              </a:lnSpc>
              <a:spcBef>
                <a:spcPts val="1800"/>
              </a:spcBef>
              <a:buFont typeface="Wingdings 2" pitchFamily="18" charset="2"/>
              <a:buNone/>
              <a:defRPr/>
            </a:pPr>
            <a:r>
              <a:rPr lang="en-IN" sz="2200" b="1" dirty="0" smtClean="0"/>
              <a:t>	    APO A V DEFICIENCY</a:t>
            </a:r>
          </a:p>
          <a:p>
            <a:pPr eaLnBrk="1" hangingPunct="1">
              <a:lnSpc>
                <a:spcPct val="150000"/>
              </a:lnSpc>
              <a:spcBef>
                <a:spcPts val="1800"/>
              </a:spcBef>
              <a:defRPr/>
            </a:pPr>
            <a:r>
              <a:rPr lang="en-IN" sz="2200" dirty="0" smtClean="0"/>
              <a:t>Apo A-V required </a:t>
            </a:r>
            <a:r>
              <a:rPr lang="en-IN" sz="2200" dirty="0"/>
              <a:t>for the association of VLDL and chylomicrons with </a:t>
            </a:r>
            <a:r>
              <a:rPr lang="en-IN" sz="2200" dirty="0" smtClean="0"/>
              <a:t>LPL</a:t>
            </a:r>
          </a:p>
          <a:p>
            <a:pPr eaLnBrk="1" hangingPunct="1">
              <a:lnSpc>
                <a:spcPct val="150000"/>
              </a:lnSpc>
              <a:spcBef>
                <a:spcPts val="1800"/>
              </a:spcBef>
              <a:defRPr/>
            </a:pPr>
            <a:r>
              <a:rPr lang="en-IN" sz="2200" dirty="0" smtClean="0"/>
              <a:t>Deficiency presents as </a:t>
            </a:r>
            <a:r>
              <a:rPr lang="en-IN" sz="2200" dirty="0" err="1" smtClean="0"/>
              <a:t>hyperchylomicronemia</a:t>
            </a:r>
            <a:endParaRPr lang="en-IN" sz="2200" dirty="0"/>
          </a:p>
          <a:p>
            <a:pPr algn="just" eaLnBrk="1" hangingPunct="1">
              <a:lnSpc>
                <a:spcPct val="120000"/>
              </a:lnSpc>
              <a:spcBef>
                <a:spcPts val="1800"/>
              </a:spcBef>
              <a:defRPr/>
            </a:pPr>
            <a:endParaRPr lang="en-IN" sz="2200" dirty="0"/>
          </a:p>
          <a:p>
            <a:pPr algn="just" eaLnBrk="1" hangingPunct="1">
              <a:lnSpc>
                <a:spcPct val="120000"/>
              </a:lnSpc>
              <a:spcBef>
                <a:spcPts val="1800"/>
              </a:spcBef>
              <a:defRPr/>
            </a:pPr>
            <a:endParaRPr lang="en-IN" sz="2200" dirty="0"/>
          </a:p>
          <a:p>
            <a:pPr algn="just" eaLnBrk="1" hangingPunct="1">
              <a:lnSpc>
                <a:spcPct val="120000"/>
              </a:lnSpc>
              <a:spcBef>
                <a:spcPts val="1800"/>
              </a:spcBef>
              <a:defRPr/>
            </a:pPr>
            <a:endParaRPr lang="en-IN" sz="2200" dirty="0"/>
          </a:p>
          <a:p>
            <a:pPr marL="0" indent="0" algn="just" eaLnBrk="1" hangingPunct="1">
              <a:lnSpc>
                <a:spcPct val="120000"/>
              </a:lnSpc>
              <a:spcBef>
                <a:spcPts val="1800"/>
              </a:spcBef>
              <a:buFont typeface="Wingdings 2" pitchFamily="18" charset="2"/>
              <a:buNone/>
              <a:defRPr/>
            </a:pPr>
            <a:endParaRPr lang="en-IN" sz="2200" b="1" dirty="0"/>
          </a:p>
          <a:p>
            <a:pPr marL="0" indent="0" algn="just" eaLnBrk="1" hangingPunct="1">
              <a:lnSpc>
                <a:spcPct val="120000"/>
              </a:lnSpc>
              <a:spcBef>
                <a:spcPts val="1800"/>
              </a:spcBef>
              <a:buFont typeface="Wingdings 2" pitchFamily="18" charset="2"/>
              <a:buNone/>
              <a:defRPr/>
            </a:pPr>
            <a:endParaRPr lang="en-IN" sz="2200" b="1" dirty="0"/>
          </a:p>
          <a:p>
            <a:pPr algn="just" eaLnBrk="1" hangingPunct="1">
              <a:lnSpc>
                <a:spcPct val="120000"/>
              </a:lnSpc>
              <a:spcBef>
                <a:spcPts val="1800"/>
              </a:spcBef>
              <a:defRPr/>
            </a:pPr>
            <a:endParaRPr lang="en-IN" sz="2200" dirty="0"/>
          </a:p>
          <a:p>
            <a:pPr algn="just" eaLnBrk="1" hangingPunct="1">
              <a:lnSpc>
                <a:spcPct val="120000"/>
              </a:lnSpc>
              <a:spcBef>
                <a:spcPts val="1800"/>
              </a:spcBef>
              <a:defRPr/>
            </a:pPr>
            <a:endParaRPr lang="en-IN" sz="2200" dirty="0"/>
          </a:p>
          <a:p>
            <a:pPr algn="just" eaLnBrk="1" hangingPunct="1">
              <a:lnSpc>
                <a:spcPct val="120000"/>
              </a:lnSpc>
              <a:spcBef>
                <a:spcPts val="1800"/>
              </a:spcBef>
              <a:defRPr/>
            </a:pPr>
            <a:endParaRPr lang="en-IN" sz="2200" dirty="0"/>
          </a:p>
          <a:p>
            <a:pPr algn="just" eaLnBrk="1" hangingPunct="1">
              <a:lnSpc>
                <a:spcPct val="120000"/>
              </a:lnSpc>
              <a:spcBef>
                <a:spcPts val="1800"/>
              </a:spcBef>
              <a:defRPr/>
            </a:pPr>
            <a:endParaRPr lang="en-IN" sz="2200" dirty="0"/>
          </a:p>
        </p:txBody>
      </p:sp>
      <p:sp>
        <p:nvSpPr>
          <p:cNvPr id="5" name="Content Placeholder 4"/>
          <p:cNvSpPr>
            <a:spLocks noGrp="1"/>
          </p:cNvSpPr>
          <p:nvPr>
            <p:ph sz="half" idx="2"/>
          </p:nvPr>
        </p:nvSpPr>
        <p:spPr/>
        <p:txBody>
          <a:bodyPr/>
          <a:lstStyle/>
          <a:p>
            <a:pPr algn="just" eaLnBrk="1" hangingPunct="1">
              <a:lnSpc>
                <a:spcPct val="120000"/>
              </a:lnSpc>
              <a:spcBef>
                <a:spcPts val="1800"/>
              </a:spcBef>
              <a:buFont typeface="Wingdings 2" pitchFamily="18" charset="2"/>
              <a:buNone/>
            </a:pPr>
            <a:r>
              <a:rPr lang="en-IN" sz="2200" dirty="0" smtClean="0"/>
              <a:t>       </a:t>
            </a:r>
            <a:r>
              <a:rPr lang="en-IN" sz="2400" b="1" dirty="0" smtClean="0"/>
              <a:t>GPIHBP1 Deficiency</a:t>
            </a:r>
            <a:endParaRPr lang="en-IN" sz="2200" dirty="0" smtClean="0"/>
          </a:p>
          <a:p>
            <a:pPr algn="just" eaLnBrk="1" hangingPunct="1">
              <a:lnSpc>
                <a:spcPct val="120000"/>
              </a:lnSpc>
              <a:spcBef>
                <a:spcPts val="1800"/>
              </a:spcBef>
            </a:pPr>
            <a:r>
              <a:rPr lang="en-IN" sz="2200" dirty="0" smtClean="0"/>
              <a:t>LPL is attached to a protein on the endothelial surface of capillaries called GPIHBP1</a:t>
            </a:r>
          </a:p>
          <a:p>
            <a:pPr eaLnBrk="1" hangingPunct="1">
              <a:lnSpc>
                <a:spcPct val="120000"/>
              </a:lnSpc>
              <a:spcBef>
                <a:spcPts val="1800"/>
              </a:spcBef>
            </a:pPr>
            <a:r>
              <a:rPr lang="en-IN" sz="2200" dirty="0" smtClean="0"/>
              <a:t>Mutations that interfere with GPIHBP1 synthesis or folding cause severe </a:t>
            </a:r>
            <a:r>
              <a:rPr lang="en-IN" sz="2200" dirty="0" err="1" smtClean="0"/>
              <a:t>hypertriglyceridemia</a:t>
            </a:r>
            <a:endParaRPr lang="en-IN" sz="2200" dirty="0" smtClean="0"/>
          </a:p>
          <a:p>
            <a:endParaRPr lang="en-US" dirty="0" smtClean="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304800" y="228600"/>
            <a:ext cx="8839200" cy="990600"/>
          </a:xfrm>
        </p:spPr>
        <p:txBody>
          <a:bodyPr>
            <a:normAutofit fontScale="90000"/>
          </a:bodyPr>
          <a:lstStyle/>
          <a:p>
            <a:pPr algn="ctr"/>
            <a:r>
              <a:rPr lang="en-US" sz="3600" dirty="0" smtClean="0"/>
              <a:t>Inherited Causes of Low Levels of </a:t>
            </a:r>
            <a:br>
              <a:rPr lang="en-US" sz="3600" dirty="0" smtClean="0"/>
            </a:br>
            <a:r>
              <a:rPr lang="en-US" sz="3600" dirty="0" smtClean="0"/>
              <a:t>Apo B Containing Lipoproteins</a:t>
            </a:r>
          </a:p>
        </p:txBody>
      </p:sp>
      <p:sp>
        <p:nvSpPr>
          <p:cNvPr id="44035" name="Content Placeholder 2"/>
          <p:cNvSpPr>
            <a:spLocks noGrp="1"/>
          </p:cNvSpPr>
          <p:nvPr>
            <p:ph idx="1"/>
          </p:nvPr>
        </p:nvSpPr>
        <p:spPr/>
        <p:txBody>
          <a:bodyPr/>
          <a:lstStyle/>
          <a:p>
            <a:pPr>
              <a:buFont typeface="Wingdings 2" pitchFamily="18" charset="2"/>
              <a:buNone/>
            </a:pPr>
            <a:r>
              <a:rPr lang="en-US" b="1" dirty="0" smtClean="0"/>
              <a:t>Familial </a:t>
            </a:r>
            <a:r>
              <a:rPr lang="en-US" b="1" dirty="0" err="1" smtClean="0"/>
              <a:t>Hypobetalipoproteinemia</a:t>
            </a:r>
            <a:r>
              <a:rPr lang="en-US" b="1" dirty="0" smtClean="0"/>
              <a:t> (FHB)</a:t>
            </a:r>
          </a:p>
          <a:p>
            <a:r>
              <a:rPr lang="en-US" dirty="0" smtClean="0"/>
              <a:t>Most common inherited form of </a:t>
            </a:r>
            <a:r>
              <a:rPr lang="en-US" dirty="0" err="1" smtClean="0"/>
              <a:t>hypocholesterolemia</a:t>
            </a:r>
            <a:endParaRPr lang="en-US" dirty="0" smtClean="0"/>
          </a:p>
          <a:p>
            <a:r>
              <a:rPr lang="en-US" dirty="0" smtClean="0"/>
              <a:t>Low total cholesterol and LDL-C due to mutations in </a:t>
            </a:r>
            <a:r>
              <a:rPr lang="en-US" dirty="0" err="1" smtClean="0"/>
              <a:t>apoB</a:t>
            </a:r>
            <a:endParaRPr lang="en-US" dirty="0" smtClean="0"/>
          </a:p>
          <a:p>
            <a:r>
              <a:rPr lang="en-US" dirty="0" smtClean="0"/>
              <a:t>LDL levels &lt; 80 mg%.</a:t>
            </a:r>
          </a:p>
          <a:p>
            <a:r>
              <a:rPr lang="en-US" dirty="0" smtClean="0"/>
              <a:t>Protection from CHD. </a:t>
            </a:r>
          </a:p>
          <a:p>
            <a:r>
              <a:rPr lang="en-US" dirty="0" smtClean="0"/>
              <a:t>Parents have abnormal lipid fractions.</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dirty="0" smtClean="0"/>
              <a:t>PCSK9 Deficiency</a:t>
            </a:r>
          </a:p>
        </p:txBody>
      </p:sp>
      <p:sp>
        <p:nvSpPr>
          <p:cNvPr id="45059" name="Content Placeholder 2"/>
          <p:cNvSpPr>
            <a:spLocks noGrp="1"/>
          </p:cNvSpPr>
          <p:nvPr>
            <p:ph idx="1"/>
          </p:nvPr>
        </p:nvSpPr>
        <p:spPr/>
        <p:txBody>
          <a:bodyPr/>
          <a:lstStyle/>
          <a:p>
            <a:r>
              <a:rPr lang="en-US" smtClean="0"/>
              <a:t>Loss of function mutations </a:t>
            </a:r>
          </a:p>
          <a:p>
            <a:r>
              <a:rPr lang="en-US" smtClean="0"/>
              <a:t>PCSK9 normally promotes the degradation of the LDL receptor</a:t>
            </a:r>
          </a:p>
          <a:p>
            <a:r>
              <a:rPr lang="en-US" smtClean="0"/>
              <a:t>Absence cause increased activity of LDL receptor and low LDL levels ( 40% reduction)</a:t>
            </a:r>
          </a:p>
          <a:p>
            <a:r>
              <a:rPr lang="en-US" smtClean="0"/>
              <a:t>Protection from CHD increases as plasma LDL levels decrease</a:t>
            </a:r>
          </a:p>
          <a:p>
            <a:endParaRPr lang="en-US" smtClean="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algn="ctr"/>
            <a:r>
              <a:rPr lang="en-US" smtClean="0"/>
              <a:t>Abetalipoproteinemia</a:t>
            </a:r>
          </a:p>
        </p:txBody>
      </p:sp>
      <p:sp>
        <p:nvSpPr>
          <p:cNvPr id="3" name="Content Placeholder 2"/>
          <p:cNvSpPr>
            <a:spLocks noGrp="1"/>
          </p:cNvSpPr>
          <p:nvPr>
            <p:ph sz="half" idx="1"/>
          </p:nvPr>
        </p:nvSpPr>
        <p:spPr>
          <a:xfrm>
            <a:off x="304800" y="1219200"/>
            <a:ext cx="8610600" cy="5410200"/>
          </a:xfrm>
        </p:spPr>
        <p:txBody>
          <a:bodyPr rtlCol="0">
            <a:normAutofit/>
          </a:bodyPr>
          <a:lstStyle/>
          <a:p>
            <a:pPr fontAlgn="auto">
              <a:spcAft>
                <a:spcPts val="0"/>
              </a:spcAft>
              <a:defRPr/>
            </a:pPr>
            <a:r>
              <a:rPr lang="en-US" dirty="0" smtClean="0"/>
              <a:t>AR disorder due to loss-of-function mutations in the gene encoding </a:t>
            </a:r>
            <a:r>
              <a:rPr lang="en-US" dirty="0" err="1" smtClean="0"/>
              <a:t>microsomal</a:t>
            </a:r>
            <a:r>
              <a:rPr lang="en-US" dirty="0" smtClean="0"/>
              <a:t> triglyceride transfer protein (MTP)</a:t>
            </a:r>
          </a:p>
          <a:p>
            <a:pPr fontAlgn="auto">
              <a:spcAft>
                <a:spcPts val="0"/>
              </a:spcAft>
              <a:defRPr/>
            </a:pPr>
            <a:r>
              <a:rPr lang="en-US" dirty="0" smtClean="0"/>
              <a:t>MTP -transfers lipids to nascent </a:t>
            </a:r>
            <a:r>
              <a:rPr lang="en-US" dirty="0" err="1" smtClean="0"/>
              <a:t>chylomicrons</a:t>
            </a:r>
            <a:r>
              <a:rPr lang="en-US" dirty="0" smtClean="0"/>
              <a:t> and VLDLs in the intestine and liver</a:t>
            </a:r>
          </a:p>
          <a:p>
            <a:pPr fontAlgn="auto">
              <a:spcAft>
                <a:spcPts val="0"/>
              </a:spcAft>
              <a:defRPr/>
            </a:pPr>
            <a:r>
              <a:rPr lang="en-US" dirty="0" smtClean="0"/>
              <a:t>Parents have normal lipid levels</a:t>
            </a:r>
          </a:p>
          <a:p>
            <a:r>
              <a:rPr lang="en-US" dirty="0" smtClean="0"/>
              <a:t>Diarrhea and failure to thrive</a:t>
            </a:r>
          </a:p>
          <a:p>
            <a:r>
              <a:rPr lang="en-US" dirty="0" smtClean="0"/>
              <a:t>Neurologic manifestations</a:t>
            </a:r>
          </a:p>
          <a:p>
            <a:r>
              <a:rPr lang="en-US" dirty="0" smtClean="0"/>
              <a:t>Pigmented retinopathy -defective absorption and transport of fat soluble vitamins – vitamin E </a:t>
            </a:r>
          </a:p>
          <a:p>
            <a:r>
              <a:rPr lang="en-US" dirty="0" smtClean="0"/>
              <a:t>Low-fat, high-caloric, vitamin-enriched diet</a:t>
            </a:r>
          </a:p>
          <a:p>
            <a:endParaRPr lang="en-US" dirty="0" smtClean="0"/>
          </a:p>
          <a:p>
            <a:pPr fontAlgn="auto">
              <a:spcAft>
                <a:spcPts val="0"/>
              </a:spcAft>
              <a:defRPr/>
            </a:pPr>
            <a:endParaRPr lang="en-US" dirty="0" smtClean="0"/>
          </a:p>
          <a:p>
            <a:pPr fontAlgn="auto">
              <a:spcAft>
                <a:spcPts val="0"/>
              </a:spcAft>
              <a:defRPr/>
            </a:pPr>
            <a:endParaRPr lang="en-US" dirty="0" smtClean="0"/>
          </a:p>
          <a:p>
            <a:pPr fontAlgn="auto">
              <a:spcAft>
                <a:spcPts val="0"/>
              </a:spcAft>
              <a:defRPr/>
            </a:pPr>
            <a:endParaRPr lang="en-US" dirty="0" smtClean="0"/>
          </a:p>
          <a:p>
            <a:pPr fontAlgn="auto">
              <a:spcAft>
                <a:spcPts val="0"/>
              </a:spcAft>
              <a:defRPr/>
            </a:pPr>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normAutofit fontScale="90000"/>
          </a:bodyPr>
          <a:lstStyle/>
          <a:p>
            <a:pPr algn="ctr" eaLnBrk="1" fontAlgn="auto" hangingPunct="1">
              <a:spcAft>
                <a:spcPts val="0"/>
              </a:spcAft>
              <a:defRPr/>
            </a:pPr>
            <a:r>
              <a:rPr lang="en-US" dirty="0" smtClean="0"/>
              <a:t/>
            </a:r>
            <a:br>
              <a:rPr lang="en-US" dirty="0" smtClean="0"/>
            </a:br>
            <a:r>
              <a:rPr lang="en-US" sz="4400" dirty="0" smtClean="0"/>
              <a:t>Genetic Disorders of HDL Metabolism</a:t>
            </a:r>
            <a:r>
              <a:rPr lang="en-US" dirty="0" smtClean="0"/>
              <a:t/>
            </a:r>
            <a:br>
              <a:rPr lang="en-US" dirty="0" smtClean="0"/>
            </a:br>
            <a:endParaRPr lang="en-US" dirty="0"/>
          </a:p>
        </p:txBody>
      </p:sp>
      <p:sp>
        <p:nvSpPr>
          <p:cNvPr id="36867" name="Content Placeholder 2"/>
          <p:cNvSpPr>
            <a:spLocks noGrp="1"/>
          </p:cNvSpPr>
          <p:nvPr>
            <p:ph idx="1"/>
          </p:nvPr>
        </p:nvSpPr>
        <p:spPr>
          <a:xfrm>
            <a:off x="304800" y="1371600"/>
            <a:ext cx="8610600" cy="5105400"/>
          </a:xfrm>
        </p:spPr>
        <p:txBody>
          <a:bodyPr>
            <a:normAutofit/>
          </a:bodyPr>
          <a:lstStyle/>
          <a:p>
            <a:pPr eaLnBrk="1" hangingPunct="1">
              <a:defRPr/>
            </a:pPr>
            <a:r>
              <a:rPr lang="en-US" dirty="0" smtClean="0"/>
              <a:t> Inherited causes of low levels of HDL-C</a:t>
            </a:r>
          </a:p>
          <a:p>
            <a:pPr marL="914400" lvl="1" indent="-514350">
              <a:buFont typeface="+mj-lt"/>
              <a:buAutoNum type="arabicPeriod"/>
              <a:defRPr/>
            </a:pPr>
            <a:r>
              <a:rPr lang="en-US" dirty="0" smtClean="0"/>
              <a:t>Gene Deletions in the Apo A V-AI-CIII-AIV Locus and Coding Mutations in </a:t>
            </a:r>
            <a:r>
              <a:rPr lang="en-US" dirty="0" err="1" smtClean="0"/>
              <a:t>ApoA</a:t>
            </a:r>
            <a:r>
              <a:rPr lang="en-US" dirty="0" smtClean="0"/>
              <a:t>-I</a:t>
            </a:r>
          </a:p>
          <a:p>
            <a:pPr marL="914400" lvl="1" indent="-514350">
              <a:buFont typeface="+mj-lt"/>
              <a:buAutoNum type="arabicPeriod"/>
              <a:defRPr/>
            </a:pPr>
            <a:r>
              <a:rPr lang="en-US" dirty="0" smtClean="0"/>
              <a:t>Tangier Disease (ABCA1 Deficiency)</a:t>
            </a:r>
          </a:p>
          <a:p>
            <a:pPr marL="914400" lvl="1" indent="-514350">
              <a:buFont typeface="+mj-lt"/>
              <a:buAutoNum type="arabicPeriod"/>
              <a:defRPr/>
            </a:pPr>
            <a:r>
              <a:rPr lang="en-US" dirty="0" smtClean="0"/>
              <a:t>LCAT Deficiency</a:t>
            </a:r>
          </a:p>
          <a:p>
            <a:pPr marL="914400" lvl="1" indent="-514350">
              <a:buFont typeface="+mj-lt"/>
              <a:buAutoNum type="arabicPeriod"/>
              <a:defRPr/>
            </a:pPr>
            <a:r>
              <a:rPr lang="en-US" dirty="0" smtClean="0"/>
              <a:t>Primary </a:t>
            </a:r>
            <a:r>
              <a:rPr lang="en-US" dirty="0" err="1" smtClean="0"/>
              <a:t>Hypoalphalipoproteinemia</a:t>
            </a:r>
            <a:endParaRPr lang="en-US" dirty="0" smtClean="0"/>
          </a:p>
          <a:p>
            <a:pPr eaLnBrk="1" hangingPunct="1">
              <a:defRPr/>
            </a:pPr>
            <a:r>
              <a:rPr lang="en-US" dirty="0" smtClean="0"/>
              <a:t> Inherited causes of high levels of HDL-C</a:t>
            </a:r>
          </a:p>
          <a:p>
            <a:pPr marL="914400" lvl="1" indent="-514350">
              <a:buFont typeface="+mj-lt"/>
              <a:buAutoNum type="arabicPeriod"/>
              <a:defRPr/>
            </a:pPr>
            <a:r>
              <a:rPr lang="en-US" dirty="0" smtClean="0"/>
              <a:t>CETP Deficiency</a:t>
            </a:r>
          </a:p>
          <a:p>
            <a:pPr eaLnBrk="1" hangingPunct="1">
              <a:defRPr/>
            </a:pPr>
            <a:endParaRPr lang="en-US" dirty="0" smtClean="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57200" y="457200"/>
            <a:ext cx="8229600" cy="1143000"/>
          </a:xfrm>
        </p:spPr>
        <p:txBody>
          <a:bodyPr>
            <a:normAutofit fontScale="90000"/>
          </a:bodyPr>
          <a:lstStyle/>
          <a:p>
            <a:r>
              <a:rPr lang="en-US" sz="4000" dirty="0" smtClean="0"/>
              <a:t>Gene Deletions in the </a:t>
            </a:r>
            <a:r>
              <a:rPr lang="en-US" sz="4000" dirty="0" err="1" smtClean="0"/>
              <a:t>ApoAV</a:t>
            </a:r>
            <a:r>
              <a:rPr lang="en-US" sz="4000" dirty="0" smtClean="0"/>
              <a:t>-AI-CIII-AIV Locus and Coding Mutations in </a:t>
            </a:r>
            <a:r>
              <a:rPr lang="en-US" sz="4000" dirty="0" err="1" smtClean="0"/>
              <a:t>ApoA</a:t>
            </a:r>
            <a:r>
              <a:rPr lang="en-US" sz="4000" dirty="0" smtClean="0"/>
              <a:t>-I</a:t>
            </a:r>
          </a:p>
        </p:txBody>
      </p:sp>
      <p:sp>
        <p:nvSpPr>
          <p:cNvPr id="48131" name="Content Placeholder 2"/>
          <p:cNvSpPr>
            <a:spLocks noGrp="1"/>
          </p:cNvSpPr>
          <p:nvPr>
            <p:ph idx="1"/>
          </p:nvPr>
        </p:nvSpPr>
        <p:spPr/>
        <p:txBody>
          <a:bodyPr/>
          <a:lstStyle/>
          <a:p>
            <a:pPr algn="just">
              <a:buFont typeface="Wingdings 2" pitchFamily="18" charset="2"/>
              <a:buNone/>
            </a:pPr>
            <a:endParaRPr lang="en-US" dirty="0" smtClean="0"/>
          </a:p>
          <a:p>
            <a:pPr algn="just"/>
            <a:r>
              <a:rPr lang="en-US" dirty="0" smtClean="0"/>
              <a:t>Absence of mature HDL</a:t>
            </a:r>
          </a:p>
          <a:p>
            <a:pPr algn="just"/>
            <a:r>
              <a:rPr lang="en-US" dirty="0" smtClean="0"/>
              <a:t>Free cholesterol increase in HDL and in tissues</a:t>
            </a:r>
          </a:p>
          <a:p>
            <a:pPr algn="just"/>
            <a:r>
              <a:rPr lang="en-US" dirty="0" smtClean="0"/>
              <a:t>Corneal opacities and planar </a:t>
            </a:r>
            <a:r>
              <a:rPr lang="en-US" dirty="0" err="1" smtClean="0"/>
              <a:t>xanthomas</a:t>
            </a:r>
            <a:endParaRPr lang="en-US" dirty="0" smtClean="0"/>
          </a:p>
          <a:p>
            <a:pPr algn="just"/>
            <a:r>
              <a:rPr lang="en-US" dirty="0" smtClean="0"/>
              <a:t>Premature CHD </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smtClean="0"/>
              <a:t>Tangier Disease (ABCA1 Deficiency)</a:t>
            </a:r>
          </a:p>
        </p:txBody>
      </p:sp>
      <p:sp>
        <p:nvSpPr>
          <p:cNvPr id="49155" name="Content Placeholder 2"/>
          <p:cNvSpPr>
            <a:spLocks noGrp="1"/>
          </p:cNvSpPr>
          <p:nvPr>
            <p:ph idx="1"/>
          </p:nvPr>
        </p:nvSpPr>
        <p:spPr/>
        <p:txBody>
          <a:bodyPr>
            <a:normAutofit fontScale="92500" lnSpcReduction="20000"/>
          </a:bodyPr>
          <a:lstStyle/>
          <a:p>
            <a:r>
              <a:rPr lang="en-US" dirty="0" err="1" smtClean="0"/>
              <a:t>Autosomal</a:t>
            </a:r>
            <a:r>
              <a:rPr lang="en-US" dirty="0" smtClean="0"/>
              <a:t> recessive</a:t>
            </a:r>
          </a:p>
          <a:p>
            <a:r>
              <a:rPr lang="en-US" dirty="0" smtClean="0"/>
              <a:t>ABCA1, a cellular transporter that facilitates efflux of </a:t>
            </a:r>
            <a:r>
              <a:rPr lang="en-US" dirty="0" err="1" smtClean="0"/>
              <a:t>unesterified</a:t>
            </a:r>
            <a:r>
              <a:rPr lang="en-US" dirty="0" smtClean="0"/>
              <a:t> cholesterol and phospholipids from cells to </a:t>
            </a:r>
            <a:r>
              <a:rPr lang="en-US" dirty="0" err="1" smtClean="0"/>
              <a:t>apoA</a:t>
            </a:r>
            <a:r>
              <a:rPr lang="en-US" dirty="0" smtClean="0"/>
              <a:t>-I</a:t>
            </a:r>
          </a:p>
          <a:p>
            <a:r>
              <a:rPr lang="en-US" dirty="0" smtClean="0"/>
              <a:t>Extremely low circulating plasma levels of HDL-C (&lt;5 mg/</a:t>
            </a:r>
            <a:r>
              <a:rPr lang="en-US" dirty="0" err="1" smtClean="0"/>
              <a:t>dL</a:t>
            </a:r>
            <a:r>
              <a:rPr lang="en-US" dirty="0" smtClean="0"/>
              <a:t>) and </a:t>
            </a:r>
            <a:r>
              <a:rPr lang="en-US" dirty="0" err="1" smtClean="0"/>
              <a:t>apoA</a:t>
            </a:r>
            <a:r>
              <a:rPr lang="en-US" dirty="0" smtClean="0"/>
              <a:t>-I (&lt;5 mg/</a:t>
            </a:r>
            <a:r>
              <a:rPr lang="en-US" dirty="0" err="1" smtClean="0"/>
              <a:t>dL</a:t>
            </a:r>
            <a:r>
              <a:rPr lang="en-US" dirty="0" smtClean="0"/>
              <a:t>).</a:t>
            </a:r>
          </a:p>
          <a:p>
            <a:r>
              <a:rPr lang="en-US" dirty="0" err="1" smtClean="0"/>
              <a:t>Hepatosplenomegaly</a:t>
            </a:r>
            <a:r>
              <a:rPr lang="en-US" dirty="0" smtClean="0"/>
              <a:t>, </a:t>
            </a:r>
            <a:r>
              <a:rPr lang="en-US" dirty="0" err="1" smtClean="0"/>
              <a:t>pathognomonic</a:t>
            </a:r>
            <a:r>
              <a:rPr lang="en-US" dirty="0" smtClean="0"/>
              <a:t> enlarged grayish yellow or orange tonsils, </a:t>
            </a:r>
            <a:r>
              <a:rPr lang="en-US" dirty="0" err="1" smtClean="0"/>
              <a:t>mononeuritis</a:t>
            </a:r>
            <a:r>
              <a:rPr lang="en-US" dirty="0" smtClean="0"/>
              <a:t> multiplex</a:t>
            </a:r>
          </a:p>
          <a:p>
            <a:r>
              <a:rPr lang="en-US" dirty="0" smtClean="0"/>
              <a:t>Premature CHD not so common – because LDL levels also low</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smtClean="0"/>
              <a:t>LCAT Deficiency</a:t>
            </a:r>
          </a:p>
        </p:txBody>
      </p:sp>
      <p:sp>
        <p:nvSpPr>
          <p:cNvPr id="50179" name="Content Placeholder 2"/>
          <p:cNvSpPr>
            <a:spLocks noGrp="1"/>
          </p:cNvSpPr>
          <p:nvPr>
            <p:ph idx="1"/>
          </p:nvPr>
        </p:nvSpPr>
        <p:spPr>
          <a:xfrm>
            <a:off x="304800" y="1524000"/>
            <a:ext cx="8534400" cy="4876800"/>
          </a:xfrm>
        </p:spPr>
        <p:txBody>
          <a:bodyPr>
            <a:normAutofit fontScale="92500" lnSpcReduction="10000"/>
          </a:bodyPr>
          <a:lstStyle/>
          <a:p>
            <a:r>
              <a:rPr lang="en-US" dirty="0" err="1" smtClean="0"/>
              <a:t>Autosomal</a:t>
            </a:r>
            <a:r>
              <a:rPr lang="en-US" dirty="0" smtClean="0"/>
              <a:t> recessive</a:t>
            </a:r>
          </a:p>
          <a:p>
            <a:r>
              <a:rPr lang="en-US" dirty="0" smtClean="0"/>
              <a:t>Defective formation of mature HDL</a:t>
            </a:r>
          </a:p>
          <a:p>
            <a:r>
              <a:rPr lang="en-US" dirty="0" smtClean="0"/>
              <a:t>Low levels of HDL</a:t>
            </a:r>
          </a:p>
          <a:p>
            <a:r>
              <a:rPr lang="en-US" dirty="0" smtClean="0"/>
              <a:t>2 types – complete (Classic)and partial( Fish-eye disease)</a:t>
            </a:r>
          </a:p>
          <a:p>
            <a:r>
              <a:rPr lang="en-US" dirty="0" smtClean="0"/>
              <a:t>Progressive corneal </a:t>
            </a:r>
            <a:r>
              <a:rPr lang="en-US" dirty="0" err="1" smtClean="0"/>
              <a:t>opacification</a:t>
            </a:r>
            <a:r>
              <a:rPr lang="en-US" dirty="0" smtClean="0"/>
              <a:t> -</a:t>
            </a:r>
            <a:r>
              <a:rPr lang="en-US" dirty="0" err="1" smtClean="0"/>
              <a:t>charcteristic</a:t>
            </a:r>
            <a:endParaRPr lang="en-US" dirty="0" smtClean="0"/>
          </a:p>
          <a:p>
            <a:r>
              <a:rPr lang="en-US" dirty="0" smtClean="0"/>
              <a:t>Fish eye disease has no other </a:t>
            </a:r>
            <a:r>
              <a:rPr lang="en-US" dirty="0" err="1" smtClean="0"/>
              <a:t>sequelae</a:t>
            </a:r>
            <a:r>
              <a:rPr lang="en-US" dirty="0" smtClean="0"/>
              <a:t>. </a:t>
            </a:r>
          </a:p>
          <a:p>
            <a:r>
              <a:rPr lang="en-US" dirty="0" smtClean="0"/>
              <a:t>Complete form – hemolytic anemia, progressive renal insufficiency and ESRD</a:t>
            </a:r>
          </a:p>
          <a:p>
            <a:r>
              <a:rPr lang="en-US" dirty="0" smtClean="0"/>
              <a:t>Premature CAD not seen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7" name="Content Placeholder 6"/>
          <p:cNvSpPr>
            <a:spLocks noGrp="1"/>
          </p:cNvSpPr>
          <p:nvPr>
            <p:ph idx="1"/>
          </p:nvPr>
        </p:nvSpPr>
        <p:spPr/>
        <p:txBody>
          <a:bodyPr/>
          <a:lstStyle/>
          <a:p>
            <a:endParaRPr lang="en-US"/>
          </a:p>
        </p:txBody>
      </p:sp>
      <p:pic>
        <p:nvPicPr>
          <p:cNvPr id="8" name="Picture 5" descr="bbmapAsset?appID=MDC&amp;isbn=978-1-4160-4106-1&amp;eid=4-u1"/>
          <p:cNvPicPr>
            <a:picLocks noChangeAspect="1" noChangeArrowheads="1"/>
          </p:cNvPicPr>
          <p:nvPr/>
        </p:nvPicPr>
        <p:blipFill>
          <a:blip r:embed="rId2"/>
          <a:srcRect/>
          <a:stretch>
            <a:fillRect/>
          </a:stretch>
        </p:blipFill>
        <p:spPr bwMode="auto">
          <a:xfrm>
            <a:off x="100713" y="1066800"/>
            <a:ext cx="9043287" cy="474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Primary </a:t>
            </a:r>
            <a:r>
              <a:rPr lang="en-US" dirty="0" err="1" smtClean="0"/>
              <a:t>Hypoalphalipoproteinemia</a:t>
            </a:r>
            <a:r>
              <a:rPr lang="en-US" i="1" dirty="0" smtClean="0"/>
              <a:t> </a:t>
            </a:r>
            <a:r>
              <a:rPr lang="en-US" dirty="0" smtClean="0"/>
              <a:t>(Isolated low HDL Syndrome</a:t>
            </a:r>
            <a:r>
              <a:rPr lang="en-US" i="1" dirty="0" smtClean="0"/>
              <a:t>)</a:t>
            </a:r>
            <a:r>
              <a:rPr lang="en-US" dirty="0" smtClean="0"/>
              <a:t> </a:t>
            </a:r>
            <a:endParaRPr lang="en-US" dirty="0"/>
          </a:p>
        </p:txBody>
      </p:sp>
      <p:sp>
        <p:nvSpPr>
          <p:cNvPr id="51203" name="Content Placeholder 2"/>
          <p:cNvSpPr>
            <a:spLocks noGrp="1"/>
          </p:cNvSpPr>
          <p:nvPr>
            <p:ph idx="1"/>
          </p:nvPr>
        </p:nvSpPr>
        <p:spPr/>
        <p:txBody>
          <a:bodyPr/>
          <a:lstStyle/>
          <a:p>
            <a:r>
              <a:rPr lang="en-US" dirty="0" smtClean="0"/>
              <a:t>Defined as a plasma HDL-C level below the tenth percentile in the setting of relatively normal cholesterol and triglyceride level</a:t>
            </a:r>
          </a:p>
          <a:p>
            <a:r>
              <a:rPr lang="en-US" dirty="0" smtClean="0"/>
              <a:t>No apparent secondary causes of low plasma HDL-C </a:t>
            </a:r>
          </a:p>
          <a:p>
            <a:r>
              <a:rPr lang="en-US" dirty="0" smtClean="0"/>
              <a:t>No clinical signs of LCAT deficiency or Tangier disease. </a:t>
            </a:r>
          </a:p>
          <a:p>
            <a:r>
              <a:rPr lang="en-US" dirty="0" smtClean="0"/>
              <a:t>Premature CHD not a consistent feature</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228600" y="334962"/>
            <a:ext cx="8458200" cy="1112838"/>
          </a:xfrm>
        </p:spPr>
        <p:txBody>
          <a:bodyPr>
            <a:normAutofit fontScale="90000"/>
          </a:bodyPr>
          <a:lstStyle/>
          <a:p>
            <a:r>
              <a:rPr lang="en-US" dirty="0" smtClean="0"/>
              <a:t>Inherited causes of high levels of HDL-C</a:t>
            </a:r>
          </a:p>
        </p:txBody>
      </p:sp>
      <p:sp>
        <p:nvSpPr>
          <p:cNvPr id="52227" name="Content Placeholder 2"/>
          <p:cNvSpPr>
            <a:spLocks noGrp="1"/>
          </p:cNvSpPr>
          <p:nvPr>
            <p:ph idx="1"/>
          </p:nvPr>
        </p:nvSpPr>
        <p:spPr/>
        <p:txBody>
          <a:bodyPr>
            <a:normAutofit fontScale="92500" lnSpcReduction="20000"/>
          </a:bodyPr>
          <a:lstStyle/>
          <a:p>
            <a:pPr>
              <a:buFont typeface="Wingdings 2" pitchFamily="18" charset="2"/>
              <a:buNone/>
            </a:pPr>
            <a:r>
              <a:rPr lang="en-US" b="1" smtClean="0"/>
              <a:t>CETP DEFICIENCY</a:t>
            </a:r>
          </a:p>
          <a:p>
            <a:r>
              <a:rPr lang="en-US" smtClean="0"/>
              <a:t>Loss-of-function mutations</a:t>
            </a:r>
          </a:p>
          <a:p>
            <a:r>
              <a:rPr lang="en-US" smtClean="0"/>
              <a:t>CETP facilitates transfer of cholesteryl esters from HDL to apoB-containing lipoproteins</a:t>
            </a:r>
          </a:p>
          <a:p>
            <a:r>
              <a:rPr lang="en-US" smtClean="0"/>
              <a:t>CETP deficiency results in an increase in the cholesteryl ester content of HDL,decreased clearance of HDL and a reduction in plasma levels of LDL-C</a:t>
            </a:r>
          </a:p>
          <a:p>
            <a:r>
              <a:rPr lang="en-US" smtClean="0"/>
              <a:t>The relationship of CETP deficiency to ASCVD remains unresolved</a:t>
            </a:r>
          </a:p>
          <a:p>
            <a:endParaRPr lang="en-US" smtClean="0"/>
          </a:p>
          <a:p>
            <a:endParaRPr lang="en-US" smtClean="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4866" name="Picture 2"/>
          <p:cNvPicPr>
            <a:picLocks noGrp="1" noChangeAspect="1" noChangeArrowheads="1"/>
          </p:cNvPicPr>
          <p:nvPr>
            <p:ph idx="1"/>
          </p:nvPr>
        </p:nvPicPr>
        <p:blipFill>
          <a:blip r:embed="rId2"/>
          <a:srcRect l="51893" t="10102" r="7404" b="4034"/>
          <a:stretch>
            <a:fillRect/>
          </a:stretch>
        </p:blipFill>
        <p:spPr bwMode="auto">
          <a:xfrm>
            <a:off x="1066800" y="79744"/>
            <a:ext cx="7086600" cy="6778256"/>
          </a:xfrm>
          <a:prstGeom prst="rect">
            <a:avLst/>
          </a:prstGeom>
          <a:noFill/>
          <a:ln w="9525">
            <a:noFill/>
            <a:miter lim="800000"/>
            <a:headEnd/>
            <a:tailEnd/>
          </a:ln>
          <a:effec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533400" y="457200"/>
            <a:ext cx="8305800" cy="533400"/>
          </a:xfrm>
        </p:spPr>
        <p:txBody>
          <a:bodyPr>
            <a:normAutofit fontScale="90000"/>
          </a:bodyPr>
          <a:lstStyle/>
          <a:p>
            <a:pPr algn="ctr" eaLnBrk="1" hangingPunct="1"/>
            <a:r>
              <a:rPr lang="en-US" dirty="0" smtClean="0"/>
              <a:t/>
            </a:r>
            <a:br>
              <a:rPr lang="en-US" dirty="0" smtClean="0"/>
            </a:br>
            <a:r>
              <a:rPr lang="en-US" dirty="0" smtClean="0"/>
              <a:t>Laboratory assessment</a:t>
            </a:r>
          </a:p>
        </p:txBody>
      </p:sp>
      <p:sp>
        <p:nvSpPr>
          <p:cNvPr id="55299" name="Rectangle 3"/>
          <p:cNvSpPr>
            <a:spLocks noGrp="1" noChangeArrowheads="1"/>
          </p:cNvSpPr>
          <p:nvPr>
            <p:ph idx="1"/>
          </p:nvPr>
        </p:nvSpPr>
        <p:spPr>
          <a:xfrm>
            <a:off x="533400" y="1752600"/>
            <a:ext cx="8153400" cy="4373563"/>
          </a:xfrm>
        </p:spPr>
        <p:txBody>
          <a:bodyPr>
            <a:normAutofit/>
          </a:bodyPr>
          <a:lstStyle/>
          <a:p>
            <a:r>
              <a:rPr lang="en-US" dirty="0" smtClean="0"/>
              <a:t>If suspecting FH better to check FLP at the age of 2 years, then at 7-11years.</a:t>
            </a:r>
          </a:p>
          <a:p>
            <a:pPr eaLnBrk="1" hangingPunct="1"/>
            <a:r>
              <a:rPr lang="en-US" dirty="0" err="1" smtClean="0"/>
              <a:t>Nonfasting</a:t>
            </a:r>
            <a:r>
              <a:rPr lang="en-US" dirty="0" smtClean="0"/>
              <a:t> lipid panel</a:t>
            </a:r>
          </a:p>
          <a:p>
            <a:pPr lvl="2" eaLnBrk="1" hangingPunct="1"/>
            <a:r>
              <a:rPr lang="en-US" dirty="0" smtClean="0"/>
              <a:t>measures HDL and total cholesterol</a:t>
            </a:r>
          </a:p>
          <a:p>
            <a:pPr eaLnBrk="1" hangingPunct="1"/>
            <a:r>
              <a:rPr lang="en-US" dirty="0" smtClean="0"/>
              <a:t>Fasting lipid panel</a:t>
            </a:r>
          </a:p>
          <a:p>
            <a:pPr lvl="2" eaLnBrk="1" hangingPunct="1"/>
            <a:r>
              <a:rPr lang="en-US" dirty="0" smtClean="0"/>
              <a:t>Measures HDL, total cholesterol and triglycerides</a:t>
            </a:r>
          </a:p>
          <a:p>
            <a:pPr lvl="2" eaLnBrk="1" hangingPunct="1"/>
            <a:r>
              <a:rPr lang="en-US" dirty="0" smtClean="0"/>
              <a:t>LDL cholesterol is calculated:</a:t>
            </a:r>
          </a:p>
          <a:p>
            <a:pPr lvl="3" eaLnBrk="1" hangingPunct="1"/>
            <a:r>
              <a:rPr lang="en-US" sz="1800" dirty="0" smtClean="0"/>
              <a:t>LDL cholesterol = total cholesterol – (HDL + triglycerides/5)</a:t>
            </a:r>
          </a:p>
          <a:p>
            <a:pPr lvl="2" eaLnBrk="1" hangingPunct="1"/>
            <a:endParaRPr lang="en-US" sz="1800" dirty="0" smtClean="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Friedewald</a:t>
            </a:r>
            <a:r>
              <a:rPr lang="en-US" dirty="0" smtClean="0"/>
              <a:t> Calculation</a:t>
            </a:r>
            <a:endParaRPr lang="en-US" dirty="0"/>
          </a:p>
        </p:txBody>
      </p:sp>
      <p:sp>
        <p:nvSpPr>
          <p:cNvPr id="3" name="Content Placeholder 2"/>
          <p:cNvSpPr>
            <a:spLocks noGrp="1"/>
          </p:cNvSpPr>
          <p:nvPr>
            <p:ph idx="1"/>
          </p:nvPr>
        </p:nvSpPr>
        <p:spPr>
          <a:xfrm>
            <a:off x="762000" y="1828800"/>
            <a:ext cx="7924800" cy="3916363"/>
          </a:xfrm>
        </p:spPr>
        <p:txBody>
          <a:bodyPr/>
          <a:lstStyle/>
          <a:p>
            <a:pPr marL="342900" lvl="3" indent="-342900">
              <a:buFont typeface="Arial" pitchFamily="34" charset="0"/>
              <a:buChar char="•"/>
            </a:pPr>
            <a:r>
              <a:rPr lang="en-US" sz="2400" dirty="0" smtClean="0"/>
              <a:t>LDL cholesterol = total cholesterol – (HDL + triglycerides/5)</a:t>
            </a:r>
          </a:p>
          <a:p>
            <a:pPr marL="342900" lvl="3" indent="-342900">
              <a:buFont typeface="Arial" pitchFamily="34" charset="0"/>
              <a:buChar char="•"/>
            </a:pPr>
            <a:r>
              <a:rPr lang="en-US" sz="2400" dirty="0" smtClean="0"/>
              <a:t>When TG level very high </a:t>
            </a:r>
            <a:r>
              <a:rPr lang="en-US" sz="2400" dirty="0" err="1" smtClean="0"/>
              <a:t>friedwald</a:t>
            </a:r>
            <a:r>
              <a:rPr lang="en-US" sz="2400" dirty="0" smtClean="0"/>
              <a:t> calculation is not applicable.</a:t>
            </a:r>
          </a:p>
          <a:p>
            <a:pPr marL="342900" lvl="3" indent="-342900">
              <a:buFont typeface="Arial" pitchFamily="34" charset="0"/>
              <a:buChar char="•"/>
            </a:pPr>
            <a:r>
              <a:rPr lang="en-US" sz="2400" dirty="0" smtClean="0"/>
              <a:t>When the calculated LDL-C &lt;100 the error factor increases with </a:t>
            </a:r>
            <a:r>
              <a:rPr lang="en-US" sz="2400" dirty="0" err="1" smtClean="0"/>
              <a:t>friedwald</a:t>
            </a:r>
            <a:r>
              <a:rPr lang="en-US" sz="2400" dirty="0" smtClean="0"/>
              <a:t> calculation </a:t>
            </a:r>
          </a:p>
          <a:p>
            <a:pPr marL="342900" lvl="3" indent="-342900">
              <a:buFont typeface="Arial" pitchFamily="34" charset="0"/>
              <a:buChar char="•"/>
            </a:pPr>
            <a:r>
              <a:rPr lang="en-US" sz="2400" dirty="0" smtClean="0"/>
              <a:t>If LDL-C is measured directly fasting is not required.</a:t>
            </a:r>
          </a:p>
          <a:p>
            <a:pPr marL="342900" lvl="3" indent="-342900">
              <a:buNone/>
            </a:pPr>
            <a:r>
              <a:rPr lang="en-US" sz="2400" dirty="0" smtClean="0"/>
              <a:t> </a:t>
            </a:r>
          </a:p>
          <a:p>
            <a:endParaRPr 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pPr algn="ctr" eaLnBrk="1" hangingPunct="1"/>
            <a:r>
              <a:rPr lang="en-US" smtClean="0"/>
              <a:t>TREATMENT</a:t>
            </a:r>
          </a:p>
        </p:txBody>
      </p:sp>
      <p:sp>
        <p:nvSpPr>
          <p:cNvPr id="61443" name="Content Placeholder 2"/>
          <p:cNvSpPr>
            <a:spLocks noGrp="1"/>
          </p:cNvSpPr>
          <p:nvPr>
            <p:ph idx="1"/>
          </p:nvPr>
        </p:nvSpPr>
        <p:spPr>
          <a:xfrm>
            <a:off x="762000" y="1828800"/>
            <a:ext cx="7772400" cy="3459163"/>
          </a:xfrm>
        </p:spPr>
        <p:txBody>
          <a:bodyPr>
            <a:normAutofit/>
          </a:bodyPr>
          <a:lstStyle/>
          <a:p>
            <a:pPr eaLnBrk="1" hangingPunct="1"/>
            <a:endParaRPr lang="en-US" dirty="0" smtClean="0"/>
          </a:p>
          <a:p>
            <a:pPr eaLnBrk="1" hangingPunct="1"/>
            <a:r>
              <a:rPr lang="en-US" dirty="0" smtClean="0"/>
              <a:t>Lifestyle changes</a:t>
            </a:r>
          </a:p>
          <a:p>
            <a:pPr eaLnBrk="1" hangingPunct="1"/>
            <a:r>
              <a:rPr lang="en-US" dirty="0" smtClean="0"/>
              <a:t>Drugs</a:t>
            </a:r>
          </a:p>
          <a:p>
            <a:pPr eaLnBrk="1" hangingPunct="1"/>
            <a:r>
              <a:rPr lang="en-US" dirty="0" smtClean="0"/>
              <a:t>Lipoprotein </a:t>
            </a:r>
            <a:r>
              <a:rPr lang="en-US" dirty="0" err="1" smtClean="0"/>
              <a:t>apheresis</a:t>
            </a:r>
            <a:endParaRPr lang="en-US" dirty="0" smtClean="0"/>
          </a:p>
          <a:p>
            <a:pPr eaLnBrk="1" hangingPunct="1"/>
            <a:r>
              <a:rPr lang="en-US" dirty="0" smtClean="0"/>
              <a:t>Gene therapy</a:t>
            </a:r>
          </a:p>
          <a:p>
            <a:pPr eaLnBrk="1" hangingPunct="1">
              <a:buNone/>
            </a:pPr>
            <a:endParaRPr lang="en-US" dirty="0" smtClean="0"/>
          </a:p>
          <a:p>
            <a:pPr eaLnBrk="1" hangingPunct="1"/>
            <a:endParaRPr lang="en-US" dirty="0" smtClean="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09800"/>
            <a:ext cx="8229600" cy="1143000"/>
          </a:xfrm>
        </p:spPr>
        <p:txBody>
          <a:bodyPr/>
          <a:lstStyle/>
          <a:p>
            <a:r>
              <a:rPr lang="en-US" dirty="0" smtClean="0"/>
              <a:t>Diet </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5778" name="Picture 2"/>
          <p:cNvPicPr>
            <a:picLocks noChangeAspect="1" noChangeArrowheads="1"/>
          </p:cNvPicPr>
          <p:nvPr/>
        </p:nvPicPr>
        <p:blipFill>
          <a:blip r:embed="rId2"/>
          <a:srcRect l="14056" t="17708" r="39678" b="15683"/>
          <a:stretch>
            <a:fillRect/>
          </a:stretch>
        </p:blipFill>
        <p:spPr bwMode="auto">
          <a:xfrm>
            <a:off x="609600" y="0"/>
            <a:ext cx="7907866" cy="6400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66242" name="Picture 2"/>
          <p:cNvPicPr>
            <a:picLocks noChangeAspect="1" noChangeArrowheads="1"/>
          </p:cNvPicPr>
          <p:nvPr/>
        </p:nvPicPr>
        <p:blipFill>
          <a:blip r:embed="rId3"/>
          <a:srcRect l="25769" t="16667" r="19766" b="20833"/>
          <a:stretch>
            <a:fillRect/>
          </a:stretch>
        </p:blipFill>
        <p:spPr bwMode="auto">
          <a:xfrm>
            <a:off x="0" y="0"/>
            <a:ext cx="897636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65218" name="Picture 2"/>
          <p:cNvPicPr>
            <a:picLocks noGrp="1" noChangeAspect="1" noChangeArrowheads="1"/>
          </p:cNvPicPr>
          <p:nvPr>
            <p:ph idx="1"/>
          </p:nvPr>
        </p:nvPicPr>
        <p:blipFill>
          <a:blip r:embed="rId2"/>
          <a:srcRect l="39122" t="26938" r="23670" b="22648"/>
          <a:stretch>
            <a:fillRect/>
          </a:stretch>
        </p:blipFill>
        <p:spPr bwMode="auto">
          <a:xfrm>
            <a:off x="0" y="-1"/>
            <a:ext cx="9144000" cy="692221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Some  other observations and their importance</a:t>
            </a:r>
            <a:endParaRPr lang="en-US" dirty="0"/>
          </a:p>
        </p:txBody>
      </p:sp>
      <p:sp>
        <p:nvSpPr>
          <p:cNvPr id="3" name="Content Placeholder 2"/>
          <p:cNvSpPr>
            <a:spLocks noGrp="1"/>
          </p:cNvSpPr>
          <p:nvPr>
            <p:ph idx="1"/>
          </p:nvPr>
        </p:nvSpPr>
        <p:spPr>
          <a:xfrm>
            <a:off x="0" y="1447800"/>
            <a:ext cx="9144000" cy="5029200"/>
          </a:xfrm>
        </p:spPr>
        <p:txBody>
          <a:bodyPr>
            <a:normAutofit/>
          </a:bodyPr>
          <a:lstStyle/>
          <a:p>
            <a:r>
              <a:rPr lang="en-US" dirty="0" smtClean="0"/>
              <a:t>Familial combined </a:t>
            </a:r>
            <a:r>
              <a:rPr lang="en-US" dirty="0" err="1" smtClean="0"/>
              <a:t>hyperlipidemia</a:t>
            </a:r>
            <a:r>
              <a:rPr lang="en-US" dirty="0" smtClean="0"/>
              <a:t> (FCHL) is estimated to occur in approximately 1 in 100–200 individuals and is an important cause of premature CHD.</a:t>
            </a:r>
          </a:p>
          <a:p>
            <a:r>
              <a:rPr lang="en-US" dirty="0" smtClean="0"/>
              <a:t>Approximately 20% of patients who develop CHD under age 60 have FCHL.</a:t>
            </a:r>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recommendation</a:t>
            </a:r>
            <a:endParaRPr lang="en-US" dirty="0"/>
          </a:p>
        </p:txBody>
      </p:sp>
      <p:sp>
        <p:nvSpPr>
          <p:cNvPr id="3" name="Content Placeholder 2"/>
          <p:cNvSpPr>
            <a:spLocks noGrp="1"/>
          </p:cNvSpPr>
          <p:nvPr>
            <p:ph idx="1"/>
          </p:nvPr>
        </p:nvSpPr>
        <p:spPr>
          <a:xfrm>
            <a:off x="381000" y="1676400"/>
            <a:ext cx="8458200" cy="4876800"/>
          </a:xfrm>
        </p:spPr>
        <p:txBody>
          <a:bodyPr>
            <a:normAutofit fontScale="92500" lnSpcReduction="10000"/>
          </a:bodyPr>
          <a:lstStyle/>
          <a:p>
            <a:r>
              <a:rPr lang="en-US" dirty="0" smtClean="0"/>
              <a:t>Exercise</a:t>
            </a:r>
            <a:r>
              <a:rPr lang="en-US" dirty="0" smtClean="0">
                <a:sym typeface="Wingdings" pitchFamily="2" charset="2"/>
              </a:rPr>
              <a:t> </a:t>
            </a:r>
            <a:r>
              <a:rPr lang="en-US" dirty="0" smtClean="0"/>
              <a:t>Recommended target for improvements in blood lipid profile is  minimum of 1,000 kcal/week.</a:t>
            </a:r>
          </a:p>
          <a:p>
            <a:r>
              <a:rPr lang="en-US" dirty="0" smtClean="0"/>
              <a:t>Strategy is to maximize energy expenditure</a:t>
            </a:r>
          </a:p>
          <a:p>
            <a:r>
              <a:rPr lang="en-US" dirty="0" smtClean="0"/>
              <a:t>Mode- Aerobic exercise.</a:t>
            </a:r>
          </a:p>
          <a:p>
            <a:r>
              <a:rPr lang="en-US" dirty="0" smtClean="0"/>
              <a:t>Intensity- should be between 40-70% of VO2 Reserve or Heart Rate Reserve.</a:t>
            </a:r>
          </a:p>
          <a:p>
            <a:r>
              <a:rPr lang="en-US" dirty="0" smtClean="0"/>
              <a:t>Frequency and Duration</a:t>
            </a:r>
            <a:r>
              <a:rPr lang="en-US" b="1" dirty="0" smtClean="0"/>
              <a:t>--</a:t>
            </a:r>
            <a:r>
              <a:rPr lang="en-US" dirty="0" smtClean="0"/>
              <a:t>30-60 minutes, at least 5 times per week.</a:t>
            </a:r>
          </a:p>
          <a:p>
            <a:pPr>
              <a:buNone/>
            </a:pPr>
            <a:r>
              <a:rPr lang="en-US" dirty="0" smtClean="0"/>
              <a:t> </a:t>
            </a:r>
            <a:endParaRPr 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of FH</a:t>
            </a:r>
            <a:endParaRPr lang="en-US" dirty="0"/>
          </a:p>
        </p:txBody>
      </p:sp>
      <p:sp>
        <p:nvSpPr>
          <p:cNvPr id="3" name="Content Placeholder 2"/>
          <p:cNvSpPr>
            <a:spLocks noGrp="1"/>
          </p:cNvSpPr>
          <p:nvPr>
            <p:ph idx="1"/>
          </p:nvPr>
        </p:nvSpPr>
        <p:spPr/>
        <p:txBody>
          <a:bodyPr>
            <a:normAutofit lnSpcReduction="10000"/>
          </a:bodyPr>
          <a:lstStyle/>
          <a:p>
            <a:r>
              <a:rPr lang="en-US" dirty="0" smtClean="0"/>
              <a:t>Target </a:t>
            </a:r>
          </a:p>
          <a:p>
            <a:pPr lvl="1"/>
            <a:r>
              <a:rPr lang="en-US" dirty="0" smtClean="0"/>
              <a:t>National lipid association  US  &amp; NICE- &lt; LDL-C  to 50%</a:t>
            </a:r>
          </a:p>
          <a:p>
            <a:pPr lvl="1"/>
            <a:r>
              <a:rPr lang="en-US" dirty="0" smtClean="0"/>
              <a:t>Canadian &amp; European guidelines LDL –C  &lt;116 in moderate risk group and &lt; 70 in very high risk group</a:t>
            </a:r>
          </a:p>
          <a:p>
            <a:r>
              <a:rPr lang="en-US" dirty="0" smtClean="0"/>
              <a:t>Life style modification must.</a:t>
            </a:r>
          </a:p>
          <a:p>
            <a:r>
              <a:rPr lang="en-US" dirty="0" smtClean="0"/>
              <a:t>Pharmacological methods- multidrug approach may be needed.</a:t>
            </a:r>
          </a:p>
          <a:p>
            <a:pPr>
              <a:buNone/>
            </a:pPr>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Life style modification</a:t>
            </a:r>
            <a:endParaRPr lang="en-IN" dirty="0"/>
          </a:p>
        </p:txBody>
      </p:sp>
      <p:sp>
        <p:nvSpPr>
          <p:cNvPr id="3" name="Content Placeholder 2"/>
          <p:cNvSpPr>
            <a:spLocks noGrp="1"/>
          </p:cNvSpPr>
          <p:nvPr>
            <p:ph idx="1"/>
          </p:nvPr>
        </p:nvSpPr>
        <p:spPr/>
        <p:txBody>
          <a:bodyPr/>
          <a:lstStyle/>
          <a:p>
            <a:r>
              <a:rPr lang="en-IN" dirty="0" smtClean="0"/>
              <a:t>Physical activity</a:t>
            </a:r>
          </a:p>
          <a:p>
            <a:r>
              <a:rPr lang="en-IN" dirty="0" smtClean="0"/>
              <a:t>Limitation of alcohol intake</a:t>
            </a:r>
          </a:p>
          <a:p>
            <a:r>
              <a:rPr lang="en-IN" dirty="0" smtClean="0"/>
              <a:t>Total </a:t>
            </a:r>
            <a:r>
              <a:rPr lang="en-IN" dirty="0"/>
              <a:t>avoidance of tobacco </a:t>
            </a:r>
            <a:r>
              <a:rPr lang="en-IN" dirty="0" smtClean="0"/>
              <a:t>products</a:t>
            </a:r>
          </a:p>
          <a:p>
            <a:r>
              <a:rPr lang="en-IN" dirty="0" smtClean="0"/>
              <a:t>Low </a:t>
            </a:r>
            <a:r>
              <a:rPr lang="en-IN" dirty="0"/>
              <a:t>calorie diet with </a:t>
            </a:r>
            <a:r>
              <a:rPr lang="en-IN" dirty="0" smtClean="0"/>
              <a:t>a total </a:t>
            </a:r>
            <a:r>
              <a:rPr lang="en-IN" dirty="0"/>
              <a:t>fat intake of ≤3% of the total dietary </a:t>
            </a:r>
            <a:r>
              <a:rPr lang="en-IN" dirty="0" smtClean="0"/>
              <a:t>intake</a:t>
            </a:r>
          </a:p>
          <a:p>
            <a:r>
              <a:rPr lang="en-IN" dirty="0" smtClean="0"/>
              <a:t>&lt;</a:t>
            </a:r>
            <a:r>
              <a:rPr lang="en-IN" dirty="0"/>
              <a:t>8% of saturated fat </a:t>
            </a:r>
            <a:endParaRPr lang="en-IN" dirty="0" smtClean="0"/>
          </a:p>
          <a:p>
            <a:r>
              <a:rPr lang="en-IN" dirty="0" smtClean="0"/>
              <a:t>&lt;</a:t>
            </a:r>
            <a:r>
              <a:rPr lang="en-IN" dirty="0"/>
              <a:t>75 mg/1,000 kcal </a:t>
            </a:r>
            <a:r>
              <a:rPr lang="en-IN" dirty="0" smtClean="0"/>
              <a:t>cholesterol for </a:t>
            </a:r>
            <a:r>
              <a:rPr lang="en-IN" dirty="0"/>
              <a:t>these patients</a:t>
            </a:r>
          </a:p>
        </p:txBody>
      </p:sp>
    </p:spTree>
    <p:extLst>
      <p:ext uri="{BB962C8B-B14F-4D97-AF65-F5344CB8AC3E}">
        <p14:creationId xmlns:p14="http://schemas.microsoft.com/office/powerpoint/2010/main" xmlns="" val="36472652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 of </a:t>
            </a:r>
            <a:r>
              <a:rPr lang="en-US" dirty="0" err="1" smtClean="0"/>
              <a:t>HoFH</a:t>
            </a:r>
            <a:endParaRPr lang="en-US" dirty="0"/>
          </a:p>
        </p:txBody>
      </p:sp>
      <p:sp>
        <p:nvSpPr>
          <p:cNvPr id="3" name="Content Placeholder 2"/>
          <p:cNvSpPr>
            <a:spLocks noGrp="1"/>
          </p:cNvSpPr>
          <p:nvPr>
            <p:ph idx="1"/>
          </p:nvPr>
        </p:nvSpPr>
        <p:spPr/>
        <p:txBody>
          <a:bodyPr/>
          <a:lstStyle/>
          <a:p>
            <a:r>
              <a:rPr lang="en-US" dirty="0" smtClean="0"/>
              <a:t>The NICE UK guideline.</a:t>
            </a:r>
          </a:p>
          <a:p>
            <a:r>
              <a:rPr lang="en-US" dirty="0" smtClean="0"/>
              <a:t>LDL </a:t>
            </a:r>
            <a:r>
              <a:rPr lang="en-US" dirty="0" err="1" smtClean="0"/>
              <a:t>apheresis</a:t>
            </a:r>
            <a:r>
              <a:rPr lang="en-US" dirty="0" smtClean="0"/>
              <a:t> combined with maximum tolerated potent </a:t>
            </a:r>
            <a:r>
              <a:rPr lang="en-US" dirty="0" err="1" smtClean="0"/>
              <a:t>statins</a:t>
            </a:r>
            <a:r>
              <a:rPr lang="en-US" dirty="0" smtClean="0"/>
              <a:t>, </a:t>
            </a:r>
            <a:r>
              <a:rPr lang="en-US" dirty="0" err="1" smtClean="0"/>
              <a:t>ezetimibe</a:t>
            </a:r>
            <a:r>
              <a:rPr lang="en-US" dirty="0" smtClean="0"/>
              <a:t> and bile acid </a:t>
            </a:r>
            <a:r>
              <a:rPr lang="en-US" dirty="0" err="1" smtClean="0"/>
              <a:t>sequestrants</a:t>
            </a:r>
            <a:r>
              <a:rPr lang="en-US" dirty="0" smtClean="0"/>
              <a:t>.</a:t>
            </a:r>
          </a:p>
          <a:p>
            <a:r>
              <a:rPr lang="en-US" dirty="0" err="1" smtClean="0"/>
              <a:t>Apheresis</a:t>
            </a:r>
            <a:r>
              <a:rPr lang="en-US" dirty="0" smtClean="0"/>
              <a:t> should start in early childhood after initiation of drug treatment.</a:t>
            </a:r>
          </a:p>
          <a:p>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LDL </a:t>
            </a:r>
            <a:r>
              <a:rPr lang="en-US" dirty="0" err="1" smtClean="0"/>
              <a:t>apheresis</a:t>
            </a: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dirty="0" smtClean="0"/>
              <a:t>In </a:t>
            </a:r>
            <a:r>
              <a:rPr lang="en-US" dirty="0" err="1" smtClean="0"/>
              <a:t>HoFH</a:t>
            </a:r>
            <a:r>
              <a:rPr lang="en-US" dirty="0" smtClean="0"/>
              <a:t>, </a:t>
            </a:r>
            <a:r>
              <a:rPr lang="en-US" dirty="0" err="1" smtClean="0"/>
              <a:t>hyperLp</a:t>
            </a:r>
            <a:r>
              <a:rPr lang="en-US" dirty="0" smtClean="0"/>
              <a:t>(a) </a:t>
            </a:r>
          </a:p>
          <a:p>
            <a:r>
              <a:rPr lang="en-US" dirty="0" smtClean="0"/>
              <a:t>Does once in two week</a:t>
            </a:r>
          </a:p>
          <a:p>
            <a:r>
              <a:rPr lang="en-US" dirty="0" smtClean="0"/>
              <a:t>Indication </a:t>
            </a:r>
          </a:p>
          <a:p>
            <a:pPr lvl="1"/>
            <a:r>
              <a:rPr lang="en-US" dirty="0" smtClean="0"/>
              <a:t>Pts with max tolerated drug therapy and have CAD and LDL-C &gt;200mg/dl.</a:t>
            </a:r>
          </a:p>
          <a:p>
            <a:pPr lvl="1"/>
            <a:r>
              <a:rPr lang="en-US" dirty="0" smtClean="0"/>
              <a:t>No CAD wit plasma LDL-C &gt;300mg/dl</a:t>
            </a:r>
          </a:p>
          <a:p>
            <a:pPr lvl="1"/>
            <a:endParaRPr lang="en-US" dirty="0" smtClean="0"/>
          </a:p>
          <a:p>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5538" name="Picture 2"/>
          <p:cNvPicPr>
            <a:picLocks noChangeAspect="1" noChangeArrowheads="1"/>
          </p:cNvPicPr>
          <p:nvPr/>
        </p:nvPicPr>
        <p:blipFill>
          <a:blip r:embed="rId2"/>
          <a:srcRect l="13470" t="40625" r="49635" b="20833"/>
          <a:stretch>
            <a:fillRect/>
          </a:stretch>
        </p:blipFill>
        <p:spPr bwMode="auto">
          <a:xfrm>
            <a:off x="0" y="0"/>
            <a:ext cx="8952470" cy="6629400"/>
          </a:xfrm>
          <a:prstGeom prst="rect">
            <a:avLst/>
          </a:prstGeom>
          <a:noFill/>
          <a:ln w="9525">
            <a:noFill/>
            <a:miter lim="800000"/>
            <a:headEnd/>
            <a:tailEnd/>
          </a:ln>
          <a:effec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smtClean="0"/>
              <a:t>Inhibitors of LDL synthesis, </a:t>
            </a:r>
            <a:r>
              <a:rPr lang="en-US" dirty="0" err="1" smtClean="0"/>
              <a:t>lomitapide</a:t>
            </a:r>
            <a:r>
              <a:rPr lang="en-US" dirty="0" smtClean="0"/>
              <a:t> and </a:t>
            </a:r>
            <a:r>
              <a:rPr lang="en-US" dirty="0" err="1" smtClean="0"/>
              <a:t>mipomersen</a:t>
            </a:r>
            <a:r>
              <a:rPr lang="en-US" dirty="0" smtClean="0"/>
              <a:t>, are new therapeutic options. PCSK9 inhibitors are being evaluated in </a:t>
            </a:r>
            <a:r>
              <a:rPr lang="en-US" dirty="0" err="1" smtClean="0"/>
              <a:t>HoFH</a:t>
            </a:r>
            <a:r>
              <a:rPr lang="en-US" dirty="0" smtClean="0"/>
              <a:t> and seem to be effective if there is residual receptor activity.</a:t>
            </a:r>
            <a:endParaRPr lang="en-US"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Lomitapide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Approved for the treatment of </a:t>
            </a:r>
            <a:r>
              <a:rPr lang="en-US" dirty="0" err="1" smtClean="0"/>
              <a:t>HoFH</a:t>
            </a:r>
            <a:endParaRPr lang="en-US" dirty="0" smtClean="0"/>
          </a:p>
          <a:p>
            <a:r>
              <a:rPr lang="en-US" dirty="0" smtClean="0"/>
              <a:t>US FDA approved </a:t>
            </a:r>
            <a:r>
              <a:rPr lang="en-US" dirty="0" err="1" smtClean="0"/>
              <a:t>lomitapide</a:t>
            </a:r>
            <a:r>
              <a:rPr lang="en-US" dirty="0" smtClean="0"/>
              <a:t> on 21 December 2012.</a:t>
            </a:r>
          </a:p>
          <a:p>
            <a:r>
              <a:rPr lang="en-US" dirty="0" smtClean="0"/>
              <a:t>It is  an orphan drug.</a:t>
            </a:r>
          </a:p>
          <a:p>
            <a:r>
              <a:rPr lang="en-US" dirty="0" smtClean="0"/>
              <a:t>MOA- </a:t>
            </a:r>
            <a:r>
              <a:rPr lang="en-US" dirty="0" err="1" smtClean="0"/>
              <a:t>Microsomal</a:t>
            </a:r>
            <a:r>
              <a:rPr lang="en-US" dirty="0" smtClean="0"/>
              <a:t> triglyceride transfer protein inhibitor(MTP inhibitor) </a:t>
            </a:r>
          </a:p>
          <a:p>
            <a:r>
              <a:rPr lang="en-US" dirty="0" smtClean="0">
                <a:latin typeface="Calibri"/>
                <a:cs typeface="Calibri"/>
              </a:rPr>
              <a:t>↓LDL-C by 50% and prevent VLDL formation and secretion from liver.</a:t>
            </a:r>
          </a:p>
          <a:p>
            <a:r>
              <a:rPr lang="en-US" dirty="0" smtClean="0">
                <a:latin typeface="Calibri"/>
                <a:cs typeface="Calibri"/>
              </a:rPr>
              <a:t>↑ALT level and fatty liver.</a:t>
            </a:r>
            <a:endParaRPr lang="en-U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Mipomersen</a:t>
            </a:r>
            <a:r>
              <a:rPr lang="en-US" dirty="0" smtClean="0"/>
              <a:t> </a:t>
            </a:r>
            <a:endParaRPr lang="en-US" dirty="0"/>
          </a:p>
        </p:txBody>
      </p:sp>
      <p:sp>
        <p:nvSpPr>
          <p:cNvPr id="3" name="Content Placeholder 2"/>
          <p:cNvSpPr>
            <a:spLocks noGrp="1"/>
          </p:cNvSpPr>
          <p:nvPr>
            <p:ph idx="1"/>
          </p:nvPr>
        </p:nvSpPr>
        <p:spPr>
          <a:xfrm>
            <a:off x="609600" y="1447800"/>
            <a:ext cx="8077200" cy="5029200"/>
          </a:xfrm>
        </p:spPr>
        <p:txBody>
          <a:bodyPr/>
          <a:lstStyle/>
          <a:p>
            <a:r>
              <a:rPr lang="en-US" dirty="0" err="1" smtClean="0"/>
              <a:t>Mipomersen</a:t>
            </a:r>
            <a:r>
              <a:rPr lang="en-US" dirty="0" smtClean="0"/>
              <a:t> inhibit </a:t>
            </a:r>
            <a:r>
              <a:rPr lang="en-US" dirty="0" err="1" smtClean="0"/>
              <a:t>apo</a:t>
            </a:r>
            <a:r>
              <a:rPr lang="en-US" dirty="0" smtClean="0"/>
              <a:t> B mRNA with </a:t>
            </a:r>
            <a:r>
              <a:rPr lang="en-US" dirty="0" err="1" smtClean="0"/>
              <a:t>phosphorothioate</a:t>
            </a:r>
            <a:r>
              <a:rPr lang="en-US" dirty="0" smtClean="0"/>
              <a:t>-linked antisense </a:t>
            </a:r>
            <a:r>
              <a:rPr lang="en-US" dirty="0" err="1" smtClean="0"/>
              <a:t>oligonucleotides</a:t>
            </a:r>
            <a:r>
              <a:rPr lang="en-US" dirty="0" smtClean="0"/>
              <a:t>.</a:t>
            </a:r>
          </a:p>
          <a:p>
            <a:r>
              <a:rPr lang="en-US" dirty="0" smtClean="0"/>
              <a:t>Approved for </a:t>
            </a:r>
            <a:r>
              <a:rPr lang="en-US" dirty="0" err="1" smtClean="0"/>
              <a:t>HoFH</a:t>
            </a:r>
            <a:r>
              <a:rPr lang="en-US" dirty="0" smtClean="0"/>
              <a:t>.</a:t>
            </a:r>
          </a:p>
          <a:p>
            <a:r>
              <a:rPr lang="en-US" dirty="0" smtClean="0">
                <a:latin typeface="Calibri"/>
                <a:cs typeface="Calibri"/>
              </a:rPr>
              <a:t>↓LDL-C by 20-30%.</a:t>
            </a:r>
          </a:p>
          <a:p>
            <a:r>
              <a:rPr lang="en-US" dirty="0" smtClean="0">
                <a:latin typeface="Calibri"/>
                <a:cs typeface="Calibri"/>
              </a:rPr>
              <a:t>S.E-Associated with fat deposition in the liver</a:t>
            </a:r>
            <a:endParaRPr lang="en-US"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Management of </a:t>
            </a:r>
            <a:r>
              <a:rPr lang="en-US" dirty="0" err="1" smtClean="0"/>
              <a:t>Hypertriglyceridemia</a:t>
            </a:r>
            <a:r>
              <a:rPr lang="en-US" dirty="0" smtClean="0"/>
              <a:t>/</a:t>
            </a:r>
            <a:r>
              <a:rPr lang="en-IN" b="1" dirty="0" smtClean="0"/>
              <a:t> </a:t>
            </a:r>
            <a:r>
              <a:rPr lang="en-IN" dirty="0" err="1" smtClean="0"/>
              <a:t>Chylomicronemia</a:t>
            </a:r>
            <a:endParaRPr lang="en-US" dirty="0"/>
          </a:p>
        </p:txBody>
      </p:sp>
      <p:sp>
        <p:nvSpPr>
          <p:cNvPr id="3" name="Content Placeholder 2"/>
          <p:cNvSpPr>
            <a:spLocks noGrp="1"/>
          </p:cNvSpPr>
          <p:nvPr>
            <p:ph idx="1"/>
          </p:nvPr>
        </p:nvSpPr>
        <p:spPr>
          <a:xfrm>
            <a:off x="304800" y="1447800"/>
            <a:ext cx="8382000" cy="5410200"/>
          </a:xfrm>
        </p:spPr>
        <p:txBody>
          <a:bodyPr>
            <a:normAutofit fontScale="77500" lnSpcReduction="20000"/>
          </a:bodyPr>
          <a:lstStyle/>
          <a:p>
            <a:r>
              <a:rPr lang="en-US" dirty="0" smtClean="0"/>
              <a:t>NCEP ATP III classification</a:t>
            </a:r>
          </a:p>
          <a:p>
            <a:pPr lvl="1"/>
            <a:r>
              <a:rPr lang="en-US" dirty="0" smtClean="0"/>
              <a:t>150 to 199 mg/</a:t>
            </a:r>
            <a:r>
              <a:rPr lang="en-US" dirty="0" err="1" smtClean="0"/>
              <a:t>dL</a:t>
            </a:r>
            <a:r>
              <a:rPr lang="en-US" dirty="0" smtClean="0"/>
              <a:t> </a:t>
            </a:r>
            <a:r>
              <a:rPr lang="en-US" dirty="0" smtClean="0">
                <a:sym typeface="Wingdings" pitchFamily="2" charset="2"/>
              </a:rPr>
              <a:t></a:t>
            </a:r>
            <a:r>
              <a:rPr lang="en-US" dirty="0" smtClean="0"/>
              <a:t> borderline</a:t>
            </a:r>
          </a:p>
          <a:p>
            <a:pPr lvl="1"/>
            <a:r>
              <a:rPr lang="en-US" dirty="0" smtClean="0"/>
              <a:t>200 to 499 mg /</a:t>
            </a:r>
            <a:r>
              <a:rPr lang="en-US" dirty="0" err="1" smtClean="0"/>
              <a:t>dL</a:t>
            </a:r>
            <a:r>
              <a:rPr lang="en-US" dirty="0" smtClean="0"/>
              <a:t> </a:t>
            </a:r>
            <a:r>
              <a:rPr lang="en-US" dirty="0" smtClean="0">
                <a:sym typeface="Wingdings" pitchFamily="2" charset="2"/>
              </a:rPr>
              <a:t></a:t>
            </a:r>
            <a:r>
              <a:rPr lang="en-US" dirty="0" smtClean="0"/>
              <a:t>high</a:t>
            </a:r>
          </a:p>
          <a:p>
            <a:pPr lvl="1"/>
            <a:r>
              <a:rPr lang="en-US" dirty="0" smtClean="0"/>
              <a:t>&gt;500 mg/dl </a:t>
            </a:r>
            <a:r>
              <a:rPr lang="en-US" dirty="0" smtClean="0">
                <a:sym typeface="Wingdings" pitchFamily="2" charset="2"/>
              </a:rPr>
              <a:t></a:t>
            </a:r>
            <a:r>
              <a:rPr lang="en-US" dirty="0" smtClean="0"/>
              <a:t>very high.</a:t>
            </a:r>
          </a:p>
          <a:p>
            <a:r>
              <a:rPr lang="en-US" dirty="0" smtClean="0"/>
              <a:t>Patients with elevated fasting triglyceride levels should be evaluated for secondary causes of </a:t>
            </a:r>
            <a:r>
              <a:rPr lang="en-US" dirty="0" err="1" smtClean="0"/>
              <a:t>hyperlipidemia</a:t>
            </a:r>
            <a:r>
              <a:rPr lang="en-US" dirty="0" smtClean="0"/>
              <a:t> and treated accordingly. </a:t>
            </a:r>
          </a:p>
          <a:p>
            <a:pPr lvl="1"/>
            <a:r>
              <a:rPr lang="en-US" dirty="0" smtClean="0"/>
              <a:t>Excessive alcohol intake, </a:t>
            </a:r>
          </a:p>
          <a:p>
            <a:pPr lvl="1"/>
            <a:r>
              <a:rPr lang="en-US" dirty="0" smtClean="0"/>
              <a:t>Untreated diabetes, </a:t>
            </a:r>
          </a:p>
          <a:p>
            <a:pPr lvl="1"/>
            <a:r>
              <a:rPr lang="en-US" dirty="0" smtClean="0"/>
              <a:t>Endocrine conditions, </a:t>
            </a:r>
          </a:p>
          <a:p>
            <a:pPr lvl="1"/>
            <a:r>
              <a:rPr lang="en-US" dirty="0" smtClean="0"/>
              <a:t>Renal or liver disease, </a:t>
            </a:r>
          </a:p>
          <a:p>
            <a:pPr lvl="1"/>
            <a:r>
              <a:rPr lang="en-US" dirty="0" smtClean="0"/>
              <a:t>Pregnancy, </a:t>
            </a:r>
          </a:p>
          <a:p>
            <a:pPr lvl="1"/>
            <a:r>
              <a:rPr lang="en-US" dirty="0" smtClean="0"/>
              <a:t>Autoimmune disorders, </a:t>
            </a:r>
          </a:p>
          <a:p>
            <a:pPr lvl="1"/>
            <a:r>
              <a:rPr lang="en-US" dirty="0" smtClean="0"/>
              <a:t>Medications (e.g., </a:t>
            </a:r>
            <a:r>
              <a:rPr lang="en-US" dirty="0" err="1" smtClean="0"/>
              <a:t>thiazides</a:t>
            </a:r>
            <a:r>
              <a:rPr lang="en-US" dirty="0" smtClean="0"/>
              <a:t>, beta blockers, estrogen, </a:t>
            </a:r>
            <a:r>
              <a:rPr lang="en-US" dirty="0" err="1" smtClean="0"/>
              <a:t>isotretinoin</a:t>
            </a:r>
            <a:r>
              <a:rPr lang="en-US" dirty="0" smtClean="0"/>
              <a:t>, corticosteroids, bile acid–binding resins, antiretroviral protease inhibitors, </a:t>
            </a:r>
            <a:r>
              <a:rPr lang="en-US" dirty="0" err="1" smtClean="0"/>
              <a:t>immunosuppressants</a:t>
            </a:r>
            <a:r>
              <a:rPr lang="en-US" dirty="0" smtClean="0"/>
              <a:t>, antipsychotics).</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1693</TotalTime>
  <Words>7167</Words>
  <Application>Microsoft Office PowerPoint</Application>
  <PresentationFormat>On-screen Show (4:3)</PresentationFormat>
  <Paragraphs>852</Paragraphs>
  <Slides>141</Slides>
  <Notes>27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141</vt:i4>
      </vt:variant>
    </vt:vector>
  </HeadingPairs>
  <TitlesOfParts>
    <vt:vector size="143" baseType="lpstr">
      <vt:lpstr>Office Theme</vt:lpstr>
      <vt:lpstr>Photo Editor Photo</vt:lpstr>
      <vt:lpstr>Primary hyperlipedemias</vt:lpstr>
      <vt:lpstr>Primary hyperlipidemias</vt:lpstr>
      <vt:lpstr>Slide 3</vt:lpstr>
      <vt:lpstr>Slide 4</vt:lpstr>
      <vt:lpstr>Slide 5</vt:lpstr>
      <vt:lpstr>Slide 6</vt:lpstr>
      <vt:lpstr>Slide 7</vt:lpstr>
      <vt:lpstr>Slide 8</vt:lpstr>
      <vt:lpstr>Some  other observations and their importance</vt:lpstr>
      <vt:lpstr>Slide 10</vt:lpstr>
      <vt:lpstr>Terminology </vt:lpstr>
      <vt:lpstr>Lipid structure and metabolism</vt:lpstr>
      <vt:lpstr> Lipoprotein structure</vt:lpstr>
      <vt:lpstr>Lipoproteins – physiological functions</vt:lpstr>
      <vt:lpstr>Slide 15</vt:lpstr>
      <vt:lpstr>Slide 16</vt:lpstr>
      <vt:lpstr>Slide 17</vt:lpstr>
      <vt:lpstr>Apolipoprotein classes</vt:lpstr>
      <vt:lpstr>Apolipoproteins - functions </vt:lpstr>
      <vt:lpstr>The normal lipid physiology </vt:lpstr>
      <vt:lpstr>Transport of Intestinally Derived Dietary Lipids by Chylomicrons </vt:lpstr>
      <vt:lpstr>Slide 22</vt:lpstr>
      <vt:lpstr>Slide 23</vt:lpstr>
      <vt:lpstr>Transport of Hepatically Derived Lipids by VLDL and LDL </vt:lpstr>
      <vt:lpstr>Slide 25</vt:lpstr>
      <vt:lpstr>Slide 26</vt:lpstr>
      <vt:lpstr>HDL Metabolism and Reverse Cholesterol Transport </vt:lpstr>
      <vt:lpstr>Slide 28</vt:lpstr>
      <vt:lpstr>Slide 29</vt:lpstr>
      <vt:lpstr>Classification - hyperlipidemia</vt:lpstr>
      <vt:lpstr>Slide 31</vt:lpstr>
      <vt:lpstr>Primary hyperlipidemia – Fredrickson classification</vt:lpstr>
      <vt:lpstr>Slide 33</vt:lpstr>
      <vt:lpstr>Slide 34</vt:lpstr>
      <vt:lpstr>Alternative classifications</vt:lpstr>
      <vt:lpstr>Slide 36</vt:lpstr>
      <vt:lpstr>Lipid disorders associated with elevated LDL and normal triglycerides </vt:lpstr>
      <vt:lpstr>Familial hypercholesterolemia</vt:lpstr>
      <vt:lpstr>Familial hypercholesterolemia</vt:lpstr>
      <vt:lpstr>Slide 40</vt:lpstr>
      <vt:lpstr>Slide 41</vt:lpstr>
      <vt:lpstr>Simon Broome criteria-UK</vt:lpstr>
      <vt:lpstr>MEDPED criteria-USA</vt:lpstr>
      <vt:lpstr>Dutch Lipid Clinic criteria</vt:lpstr>
      <vt:lpstr>Screening of FH recommendations by US National Lipid association</vt:lpstr>
      <vt:lpstr>Management of FH</vt:lpstr>
      <vt:lpstr>Life style changes</vt:lpstr>
      <vt:lpstr>Familial Defective Apo-B-100 (FDB)</vt:lpstr>
      <vt:lpstr>Autosomal Dominant Hypercholesterolemia -3</vt:lpstr>
      <vt:lpstr>Slide 50</vt:lpstr>
      <vt:lpstr>Autosomal Recessive Hypercholesterolemia (ARH)</vt:lpstr>
      <vt:lpstr>Sitosterolemia</vt:lpstr>
      <vt:lpstr>Sitosterolemia</vt:lpstr>
      <vt:lpstr>Polygenic Hypercholesterolemia</vt:lpstr>
      <vt:lpstr>Lipoprotein(a)  </vt:lpstr>
      <vt:lpstr>Lipoprotein(a)  </vt:lpstr>
      <vt:lpstr>Lipoprotein(a)  </vt:lpstr>
      <vt:lpstr>Elevated small dense LDL particles</vt:lpstr>
      <vt:lpstr>Slide 59</vt:lpstr>
      <vt:lpstr>Slide 60</vt:lpstr>
      <vt:lpstr>Combined dyslipedemia  </vt:lpstr>
      <vt:lpstr>Familial Combined Hyperlipidemia (FCHL)</vt:lpstr>
      <vt:lpstr>Familial Dysbetalipoproteinemia –FDBL  (Type III Hyperlipoproteinemia)</vt:lpstr>
      <vt:lpstr>Familial Dysbetalipoproteinemia (Type III Hyperlipoproteinemia)</vt:lpstr>
      <vt:lpstr>Slide 65</vt:lpstr>
      <vt:lpstr>Hepatic Lipase Deficiency</vt:lpstr>
      <vt:lpstr>Lipid Disorders Associated with Elevated Triglycerides</vt:lpstr>
      <vt:lpstr>Familial Chylomicronemia Syndrome </vt:lpstr>
      <vt:lpstr>Familial Chylomicronemia Syndrome </vt:lpstr>
      <vt:lpstr>Slide 70</vt:lpstr>
      <vt:lpstr>Familial Hypertriglyceridemia (FHTG)</vt:lpstr>
      <vt:lpstr>HYPERTRIGLYCERIDEMIA  - OTHER CAUSES</vt:lpstr>
      <vt:lpstr>Inherited Causes of Low Levels of  Apo B Containing Lipoproteins</vt:lpstr>
      <vt:lpstr>PCSK9 Deficiency</vt:lpstr>
      <vt:lpstr>Abetalipoproteinemia</vt:lpstr>
      <vt:lpstr> Genetic Disorders of HDL Metabolism </vt:lpstr>
      <vt:lpstr>Gene Deletions in the ApoAV-AI-CIII-AIV Locus and Coding Mutations in ApoA-I</vt:lpstr>
      <vt:lpstr>Tangier Disease (ABCA1 Deficiency)</vt:lpstr>
      <vt:lpstr>LCAT Deficiency</vt:lpstr>
      <vt:lpstr>Primary Hypoalphalipoproteinemia (Isolated low HDL Syndrome) </vt:lpstr>
      <vt:lpstr>Inherited causes of high levels of HDL-C</vt:lpstr>
      <vt:lpstr>Slide 82</vt:lpstr>
      <vt:lpstr> Laboratory assessment</vt:lpstr>
      <vt:lpstr>Friedewald Calculation</vt:lpstr>
      <vt:lpstr>TREATMENT</vt:lpstr>
      <vt:lpstr>Diet </vt:lpstr>
      <vt:lpstr>Slide 87</vt:lpstr>
      <vt:lpstr>Slide 88</vt:lpstr>
      <vt:lpstr>Slide 89</vt:lpstr>
      <vt:lpstr>Exercise recommendation</vt:lpstr>
      <vt:lpstr>Management of FH</vt:lpstr>
      <vt:lpstr>Life style modification</vt:lpstr>
      <vt:lpstr>Treatment of HoFH</vt:lpstr>
      <vt:lpstr>LDL apheresis </vt:lpstr>
      <vt:lpstr>Slide 95</vt:lpstr>
      <vt:lpstr>Slide 96</vt:lpstr>
      <vt:lpstr>Lomitapide</vt:lpstr>
      <vt:lpstr>Mipomersen </vt:lpstr>
      <vt:lpstr>Management of Hypertriglyceridemia/ Chylomicronemia</vt:lpstr>
      <vt:lpstr>Slide 100</vt:lpstr>
      <vt:lpstr>Specific treatment</vt:lpstr>
      <vt:lpstr>Slide 102</vt:lpstr>
      <vt:lpstr>Statins </vt:lpstr>
      <vt:lpstr>Biliary cholesterol excretion &amp; TICE</vt:lpstr>
      <vt:lpstr>Evidence for statin therapy</vt:lpstr>
      <vt:lpstr>ACC/AHA Release Updated Guideline on the Treatment of Blood Cholesterol to Reduce ASCVD Risk-2014</vt:lpstr>
      <vt:lpstr>Slide 107</vt:lpstr>
      <vt:lpstr>Slide 108</vt:lpstr>
      <vt:lpstr>Slide 109</vt:lpstr>
      <vt:lpstr>Ezetimibe</vt:lpstr>
      <vt:lpstr>Slide 111</vt:lpstr>
      <vt:lpstr>Slide 112</vt:lpstr>
      <vt:lpstr>Slide 113</vt:lpstr>
      <vt:lpstr>Slide 114</vt:lpstr>
      <vt:lpstr>Slide 115</vt:lpstr>
      <vt:lpstr>Slide 116</vt:lpstr>
      <vt:lpstr>Slide 117</vt:lpstr>
      <vt:lpstr>Fibrates </vt:lpstr>
      <vt:lpstr>Slide 119</vt:lpstr>
      <vt:lpstr>Slide 120</vt:lpstr>
      <vt:lpstr>Slide 121</vt:lpstr>
      <vt:lpstr>Slide 122</vt:lpstr>
      <vt:lpstr>Slide 123</vt:lpstr>
      <vt:lpstr>Bile Acid Sequestrant</vt:lpstr>
      <vt:lpstr>Slide 125</vt:lpstr>
      <vt:lpstr>Nicotinic acid</vt:lpstr>
      <vt:lpstr>Slide 127</vt:lpstr>
      <vt:lpstr>Slide 128</vt:lpstr>
      <vt:lpstr>Slide 129</vt:lpstr>
      <vt:lpstr>Slide 130</vt:lpstr>
      <vt:lpstr>Slide 131</vt:lpstr>
      <vt:lpstr>Slide 132</vt:lpstr>
      <vt:lpstr>PCSK9 inhibitors </vt:lpstr>
      <vt:lpstr>FOURIER Clinical Trial</vt:lpstr>
      <vt:lpstr>Slide 135</vt:lpstr>
      <vt:lpstr>Slide 136</vt:lpstr>
      <vt:lpstr>Slide 137</vt:lpstr>
      <vt:lpstr>CETP inhibitors</vt:lpstr>
      <vt:lpstr>Slide 139</vt:lpstr>
      <vt:lpstr>Gene therapy </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Primary hyperlipidemias </dc:title>
  <dc:creator>Dell</dc:creator>
  <cp:lastModifiedBy>Dell</cp:lastModifiedBy>
  <cp:revision>44</cp:revision>
  <dcterms:created xsi:type="dcterms:W3CDTF">2017-03-30T05:57:23Z</dcterms:created>
  <dcterms:modified xsi:type="dcterms:W3CDTF">2017-04-21T09:32:54Z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TC102862121033</vt:lpwstr>
  </property>
</Properties>
</file>